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9" r:id="rId1"/>
  </p:sldMasterIdLst>
  <p:sldIdLst>
    <p:sldId id="256" r:id="rId2"/>
    <p:sldId id="257" r:id="rId3"/>
    <p:sldId id="258" r:id="rId4"/>
    <p:sldId id="259" r:id="rId5"/>
    <p:sldId id="261" r:id="rId6"/>
    <p:sldId id="262" r:id="rId7"/>
    <p:sldId id="263" r:id="rId8"/>
    <p:sldId id="264" r:id="rId9"/>
    <p:sldId id="265" r:id="rId10"/>
    <p:sldId id="260"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C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200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dirty="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dirty="0" smtClean="0"/>
              <a:t>Click to edit Master title style</a:t>
            </a:r>
            <a:endParaRPr lang="en-US" dirty="0"/>
          </a:p>
        </p:txBody>
      </p:sp>
      <p:sp>
        <p:nvSpPr>
          <p:cNvPr id="11" name="Date Placeholder 10"/>
          <p:cNvSpPr>
            <a:spLocks noGrp="1"/>
          </p:cNvSpPr>
          <p:nvPr>
            <p:ph type="dt" sz="half" idx="10"/>
          </p:nvPr>
        </p:nvSpPr>
        <p:spPr bwMode="black"/>
        <p:txBody>
          <a:bodyPr/>
          <a:lstStyle/>
          <a:p>
            <a:fld id="{25AE17C7-B787-4E50-994D-5E804113A1E9}" type="datetime4">
              <a:rPr lang="en-US" smtClean="0"/>
              <a:pPr/>
              <a:t>September 16, 2015</a:t>
            </a:fld>
            <a:endParaRPr lang="en-US" dirty="0"/>
          </a:p>
        </p:txBody>
      </p:sp>
      <p:sp>
        <p:nvSpPr>
          <p:cNvPr id="17" name="Slide Number Placeholder 16"/>
          <p:cNvSpPr>
            <a:spLocks noGrp="1"/>
          </p:cNvSpPr>
          <p:nvPr>
            <p:ph type="sldNum" sz="quarter" idx="11"/>
          </p:nvPr>
        </p:nvSpPr>
        <p:spPr/>
        <p:txBody>
          <a:bodyPr/>
          <a:lstStyle/>
          <a:p>
            <a:fld id="{5744759D-0EFF-4FB2-9CCE-04E00944F0FE}" type="slidenum">
              <a:rPr lang="en-US" smtClean="0"/>
              <a:pPr/>
              <a:t>‹#›</a:t>
            </a:fld>
            <a:endParaRPr lang="en-US" dirty="0"/>
          </a:p>
        </p:txBody>
      </p:sp>
      <p:sp>
        <p:nvSpPr>
          <p:cNvPr id="19" name="Footer Placeholder 1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DD7A28-FA93-4136-BDC1-BCCB2687E678}" type="datetimeFigureOut">
              <a:rPr lang="en-US" smtClean="0"/>
              <a:pPr/>
              <a:t>9/16/15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02FBC0-13B8-4B1E-B170-BBEED4A77C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DD7A28-FA93-4136-BDC1-BCCB2687E678}" type="datetimeFigureOut">
              <a:rPr lang="en-US" smtClean="0"/>
              <a:pPr/>
              <a:t>9/16/15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02FBC0-13B8-4B1E-B170-BBEED4A77C65}" type="slidenum">
              <a:rPr lang="en-US" smtClean="0"/>
              <a:pPr/>
              <a:t>‹#›</a:t>
            </a:fld>
            <a:endParaRPr lang="en-US" dirty="0"/>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8995D68B-21AC-438B-BECE-4F17DA129F19}" type="datetime4">
              <a:rPr lang="en-US" smtClean="0"/>
              <a:pPr/>
              <a:t>September 16, 2015</a:t>
            </a:fld>
            <a:endParaRPr lang="en-US" dirty="0"/>
          </a:p>
        </p:txBody>
      </p:sp>
      <p:sp>
        <p:nvSpPr>
          <p:cNvPr id="12" name="Slide Number Placeholder 11"/>
          <p:cNvSpPr>
            <a:spLocks noGrp="1"/>
          </p:cNvSpPr>
          <p:nvPr>
            <p:ph type="sldNum" sz="quarter" idx="15"/>
          </p:nvPr>
        </p:nvSpPr>
        <p:spPr/>
        <p:txBody>
          <a:bodyPr/>
          <a:lstStyle/>
          <a:p>
            <a:fld id="{5744759D-0EFF-4FB2-9CCE-04E00944F0FE}" type="slidenum">
              <a:rPr lang="en-US" smtClean="0"/>
              <a:pPr/>
              <a:t>‹#›</a:t>
            </a:fld>
            <a:endParaRPr lang="en-US" dirty="0"/>
          </a:p>
        </p:txBody>
      </p:sp>
      <p:sp>
        <p:nvSpPr>
          <p:cNvPr id="13" name="Footer Placeholder 12"/>
          <p:cNvSpPr>
            <a:spLocks noGrp="1"/>
          </p:cNvSpPr>
          <p:nvPr>
            <p:ph type="ftr" sz="quarter" idx="16"/>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dirty="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679F0FCF-2EA5-4FF5-AF14-1CA9C8854AAB}" type="datetime4">
              <a:rPr lang="en-US" smtClean="0"/>
              <a:pPr/>
              <a:t>September 16, 2015</a:t>
            </a:fld>
            <a:endParaRPr lang="en-US" dirty="0"/>
          </a:p>
        </p:txBody>
      </p:sp>
      <p:sp>
        <p:nvSpPr>
          <p:cNvPr id="14" name="Slide Number Placeholder 13"/>
          <p:cNvSpPr>
            <a:spLocks noGrp="1"/>
          </p:cNvSpPr>
          <p:nvPr>
            <p:ph type="sldNum" sz="quarter" idx="11"/>
          </p:nvPr>
        </p:nvSpPr>
        <p:spPr/>
        <p:txBody>
          <a:bodyPr/>
          <a:lstStyle/>
          <a:p>
            <a:fld id="{5744759D-0EFF-4FB2-9CCE-04E00944F0FE}"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F9E781C6-1634-4A56-B2BE-62150BE83935}" type="datetime4">
              <a:rPr lang="en-US" smtClean="0"/>
              <a:pPr/>
              <a:t>September 16, 2015</a:t>
            </a:fld>
            <a:endParaRPr lang="en-US" dirty="0"/>
          </a:p>
        </p:txBody>
      </p:sp>
      <p:sp>
        <p:nvSpPr>
          <p:cNvPr id="12" name="Slide Number Placeholder 11"/>
          <p:cNvSpPr>
            <a:spLocks noGrp="1"/>
          </p:cNvSpPr>
          <p:nvPr>
            <p:ph type="sldNum" sz="quarter" idx="16"/>
          </p:nvPr>
        </p:nvSpPr>
        <p:spPr/>
        <p:txBody>
          <a:bodyPr/>
          <a:lstStyle/>
          <a:p>
            <a:fld id="{5744759D-0EFF-4FB2-9CCE-04E00944F0FE}" type="slidenum">
              <a:rPr lang="en-US" smtClean="0"/>
              <a:pPr/>
              <a:t>‹#›</a:t>
            </a:fld>
            <a:endParaRPr lang="en-US" dirty="0"/>
          </a:p>
        </p:txBody>
      </p:sp>
      <p:sp>
        <p:nvSpPr>
          <p:cNvPr id="13" name="Footer Placeholder 12"/>
          <p:cNvSpPr>
            <a:spLocks noGrp="1"/>
          </p:cNvSpPr>
          <p:nvPr>
            <p:ph type="ftr" sz="quarter" idx="17"/>
          </p:nvPr>
        </p:nvSpPr>
        <p:spPr/>
        <p:txBody>
          <a:bodyPr/>
          <a:lstStyle/>
          <a:p>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A9372AC2-3C75-4F5F-A929-48958086FE36}" type="datetime4">
              <a:rPr lang="en-US" smtClean="0"/>
              <a:pPr/>
              <a:t>September 16, 2015</a:t>
            </a:fld>
            <a:endParaRPr lang="en-US" dirty="0"/>
          </a:p>
        </p:txBody>
      </p:sp>
      <p:sp>
        <p:nvSpPr>
          <p:cNvPr id="12" name="Slide Number Placeholder 11"/>
          <p:cNvSpPr>
            <a:spLocks noGrp="1"/>
          </p:cNvSpPr>
          <p:nvPr>
            <p:ph type="sldNum" sz="quarter" idx="17"/>
          </p:nvPr>
        </p:nvSpPr>
        <p:spPr/>
        <p:txBody>
          <a:bodyPr/>
          <a:lstStyle/>
          <a:p>
            <a:fld id="{5744759D-0EFF-4FB2-9CCE-04E00944F0FE}" type="slidenum">
              <a:rPr lang="en-US" smtClean="0"/>
              <a:pPr/>
              <a:t>‹#›</a:t>
            </a:fld>
            <a:endParaRPr lang="en-US" dirty="0"/>
          </a:p>
        </p:txBody>
      </p:sp>
      <p:sp>
        <p:nvSpPr>
          <p:cNvPr id="13" name="Footer Placeholder 12"/>
          <p:cNvSpPr>
            <a:spLocks noGrp="1"/>
          </p:cNvSpPr>
          <p:nvPr>
            <p:ph type="ftr" sz="quarter" idx="18"/>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17509CF4-4C1A-45DC-BADA-6EFF91CB9ABB}" type="datetime4">
              <a:rPr lang="en-US" smtClean="0"/>
              <a:pPr/>
              <a:t>September 16, 2015</a:t>
            </a:fld>
            <a:endParaRPr lang="en-US" dirty="0"/>
          </a:p>
        </p:txBody>
      </p:sp>
      <p:sp>
        <p:nvSpPr>
          <p:cNvPr id="16" name="Slide Number Placeholder 15"/>
          <p:cNvSpPr>
            <a:spLocks noGrp="1"/>
          </p:cNvSpPr>
          <p:nvPr>
            <p:ph type="sldNum" sz="quarter" idx="11"/>
          </p:nvPr>
        </p:nvSpPr>
        <p:spPr/>
        <p:txBody>
          <a:bodyPr/>
          <a:lstStyle/>
          <a:p>
            <a:fld id="{5744759D-0EFF-4FB2-9CCE-04E00944F0FE}"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C53951C0-B478-4858-ABC7-96406A1C0480}" type="datetime4">
              <a:rPr lang="en-US" smtClean="0"/>
              <a:pPr/>
              <a:t>September 16, 2015</a:t>
            </a:fld>
            <a:endParaRPr lang="en-US" dirty="0"/>
          </a:p>
        </p:txBody>
      </p:sp>
      <p:sp>
        <p:nvSpPr>
          <p:cNvPr id="8" name="Slide Number Placeholder 7"/>
          <p:cNvSpPr>
            <a:spLocks noGrp="1"/>
          </p:cNvSpPr>
          <p:nvPr>
            <p:ph type="sldNum" sz="quarter" idx="11"/>
          </p:nvPr>
        </p:nvSpPr>
        <p:spPr/>
        <p:txBody>
          <a:bodyPr/>
          <a:lstStyle/>
          <a:p>
            <a:fld id="{5744759D-0EFF-4FB2-9CCE-04E00944F0FE}"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B867641A-9D94-4BD6-862F-F651067079BC}" type="datetime4">
              <a:rPr lang="en-US" smtClean="0"/>
              <a:pPr/>
              <a:t>September 16, 2015</a:t>
            </a:fld>
            <a:endParaRPr lang="en-US" dirty="0"/>
          </a:p>
        </p:txBody>
      </p:sp>
      <p:sp>
        <p:nvSpPr>
          <p:cNvPr id="19" name="Slide Number Placeholder 18"/>
          <p:cNvSpPr>
            <a:spLocks noGrp="1"/>
          </p:cNvSpPr>
          <p:nvPr>
            <p:ph type="sldNum" sz="quarter" idx="16"/>
          </p:nvPr>
        </p:nvSpPr>
        <p:spPr/>
        <p:txBody>
          <a:bodyPr/>
          <a:lstStyle/>
          <a:p>
            <a:fld id="{5744759D-0EFF-4FB2-9CCE-04E00944F0FE}" type="slidenum">
              <a:rPr lang="en-US" smtClean="0"/>
              <a:pPr/>
              <a:t>‹#›</a:t>
            </a:fld>
            <a:endParaRPr lang="en-US" dirty="0"/>
          </a:p>
        </p:txBody>
      </p:sp>
      <p:sp>
        <p:nvSpPr>
          <p:cNvPr id="23" name="Footer Placeholder 22"/>
          <p:cNvSpPr>
            <a:spLocks noGrp="1"/>
          </p:cNvSpPr>
          <p:nvPr>
            <p:ph type="ftr" sz="quarter" idx="17"/>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D74F0C02-0EF4-4745-9D82-E8D3F59464E3}" type="datetime4">
              <a:rPr lang="en-US" smtClean="0"/>
              <a:pPr/>
              <a:t>September 16, 2015</a:t>
            </a:fld>
            <a:endParaRPr lang="en-US" dirty="0"/>
          </a:p>
        </p:txBody>
      </p:sp>
      <p:sp>
        <p:nvSpPr>
          <p:cNvPr id="14" name="Slide Number Placeholder 13"/>
          <p:cNvSpPr>
            <a:spLocks noGrp="1"/>
          </p:cNvSpPr>
          <p:nvPr>
            <p:ph type="sldNum" sz="quarter" idx="15"/>
          </p:nvPr>
        </p:nvSpPr>
        <p:spPr>
          <a:xfrm>
            <a:off x="4038600" y="6172200"/>
            <a:ext cx="1066800" cy="304800"/>
          </a:xfrm>
        </p:spPr>
        <p:txBody>
          <a:bodyPr/>
          <a:lstStyle/>
          <a:p>
            <a:fld id="{5744759D-0EFF-4FB2-9CCE-04E00944F0FE}" type="slidenum">
              <a:rPr lang="en-US" smtClean="0"/>
              <a:pPr/>
              <a:t>‹#›</a:t>
            </a:fld>
            <a:endParaRPr lang="en-US" dirty="0"/>
          </a:p>
        </p:txBody>
      </p:sp>
      <p:sp>
        <p:nvSpPr>
          <p:cNvPr id="15" name="Footer Placeholder 14"/>
          <p:cNvSpPr>
            <a:spLocks noGrp="1"/>
          </p:cNvSpPr>
          <p:nvPr>
            <p:ph type="ftr" sz="quarter" idx="16"/>
          </p:nvPr>
        </p:nvSpPr>
        <p:spPr>
          <a:xfrm>
            <a:off x="1447800" y="6486525"/>
            <a:ext cx="6248400" cy="29210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87367800-479D-41B0-B3F2-2DCE95BA1381}" type="datetime4">
              <a:rPr lang="en-US" smtClean="0"/>
              <a:pPr/>
              <a:t>September 16, 2015</a:t>
            </a:fld>
            <a:endParaRPr lang="en-US" dirty="0"/>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5744759D-0EFF-4FB2-9CCE-04E00944F0FE}" type="slidenum">
              <a:rPr lang="en-US" smtClean="0"/>
              <a:pPr/>
              <a:t>‹#›</a:t>
            </a:fld>
            <a:endParaRPr lang="en-US" dirty="0"/>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dirty="0"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hf sldNum="0" hdr="0" ftr="0" dt="0"/>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565400" y="2831147"/>
            <a:ext cx="4013200" cy="428625"/>
          </a:xfrm>
        </p:spPr>
        <p:txBody>
          <a:bodyPr/>
          <a:lstStyle/>
          <a:p>
            <a:r>
              <a:rPr lang="en-US" sz="1800" dirty="0" smtClean="0"/>
              <a:t>By: Alex Holland, Anna Nguyen, &amp; Meagan Gutierrez</a:t>
            </a:r>
            <a:endParaRPr lang="en-US" sz="1800" dirty="0"/>
          </a:p>
        </p:txBody>
      </p:sp>
      <p:sp>
        <p:nvSpPr>
          <p:cNvPr id="3" name="Title 2"/>
          <p:cNvSpPr>
            <a:spLocks noGrp="1"/>
          </p:cNvSpPr>
          <p:nvPr>
            <p:ph type="title"/>
          </p:nvPr>
        </p:nvSpPr>
        <p:spPr>
          <a:xfrm>
            <a:off x="2565400" y="2216310"/>
            <a:ext cx="4013200" cy="599440"/>
          </a:xfrm>
        </p:spPr>
        <p:txBody>
          <a:bodyPr>
            <a:normAutofit/>
          </a:bodyPr>
          <a:lstStyle/>
          <a:p>
            <a:r>
              <a:rPr lang="en-US" sz="2400" dirty="0" smtClean="0"/>
              <a:t>Group 4 Case study</a:t>
            </a:r>
            <a:endParaRPr lang="en-US" sz="2400" dirty="0"/>
          </a:p>
        </p:txBody>
      </p:sp>
    </p:spTree>
    <p:extLst>
      <p:ext uri="{BB962C8B-B14F-4D97-AF65-F5344CB8AC3E}">
        <p14:creationId xmlns:p14="http://schemas.microsoft.com/office/powerpoint/2010/main" val="3845134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713634"/>
            <a:ext cx="5480730" cy="2812355"/>
          </a:xfrm>
        </p:spPr>
        <p:txBody>
          <a:bodyPr>
            <a:normAutofit/>
          </a:bodyPr>
          <a:lstStyle/>
          <a:p>
            <a:pPr marL="457200" indent="-457200" algn="l">
              <a:buFont typeface="+mj-lt"/>
              <a:buAutoNum type="alphaUcPeriod"/>
            </a:pPr>
            <a:r>
              <a:rPr lang="en-US" sz="2800" dirty="0" smtClean="0">
                <a:solidFill>
                  <a:srgbClr val="FFFFFF"/>
                </a:solidFill>
              </a:rPr>
              <a:t>Allergic reaction</a:t>
            </a:r>
          </a:p>
          <a:p>
            <a:pPr marL="457200" indent="-457200" algn="l">
              <a:buFont typeface="+mj-lt"/>
              <a:buAutoNum type="alphaUcPeriod"/>
            </a:pPr>
            <a:r>
              <a:rPr lang="en-US" sz="2800" dirty="0" smtClean="0">
                <a:solidFill>
                  <a:srgbClr val="FFFFFF"/>
                </a:solidFill>
              </a:rPr>
              <a:t>Vitamin deficiency</a:t>
            </a:r>
          </a:p>
          <a:p>
            <a:pPr marL="457200" indent="-457200" algn="l">
              <a:buFont typeface="+mj-lt"/>
              <a:buAutoNum type="alphaUcPeriod"/>
            </a:pPr>
            <a:r>
              <a:rPr lang="en-US" sz="2800" dirty="0" smtClean="0">
                <a:solidFill>
                  <a:srgbClr val="FFFFFF"/>
                </a:solidFill>
              </a:rPr>
              <a:t>Median rhomboid </a:t>
            </a:r>
            <a:r>
              <a:rPr lang="en-US" sz="2800" dirty="0" err="1" smtClean="0">
                <a:solidFill>
                  <a:srgbClr val="FFFFFF"/>
                </a:solidFill>
              </a:rPr>
              <a:t>glossitis</a:t>
            </a:r>
            <a:endParaRPr lang="en-US" sz="2800" dirty="0" smtClean="0">
              <a:solidFill>
                <a:srgbClr val="FFFFFF"/>
              </a:solidFill>
            </a:endParaRPr>
          </a:p>
          <a:p>
            <a:pPr marL="457200" indent="-457200" algn="l">
              <a:buFont typeface="+mj-lt"/>
              <a:buAutoNum type="alphaUcPeriod"/>
            </a:pPr>
            <a:r>
              <a:rPr lang="en-US" sz="2800" dirty="0" smtClean="0">
                <a:solidFill>
                  <a:srgbClr val="FFFFFF"/>
                </a:solidFill>
              </a:rPr>
              <a:t>Thermal injury</a:t>
            </a:r>
          </a:p>
          <a:p>
            <a:pPr marL="457200" indent="-457200" algn="l">
              <a:buFont typeface="+mj-lt"/>
              <a:buAutoNum type="alphaUcPeriod"/>
            </a:pPr>
            <a:r>
              <a:rPr lang="en-US" sz="2800" dirty="0" smtClean="0">
                <a:solidFill>
                  <a:srgbClr val="FFFFFF"/>
                </a:solidFill>
              </a:rPr>
              <a:t>Geographic tongue</a:t>
            </a:r>
            <a:endParaRPr lang="en-US" sz="2800" dirty="0">
              <a:solidFill>
                <a:srgbClr val="FFFFFF"/>
              </a:solidFill>
            </a:endParaRPr>
          </a:p>
        </p:txBody>
      </p:sp>
      <p:sp>
        <p:nvSpPr>
          <p:cNvPr id="3" name="Title 2"/>
          <p:cNvSpPr>
            <a:spLocks noGrp="1"/>
          </p:cNvSpPr>
          <p:nvPr>
            <p:ph type="title"/>
          </p:nvPr>
        </p:nvSpPr>
        <p:spPr>
          <a:xfrm>
            <a:off x="1385517" y="546477"/>
            <a:ext cx="6432758" cy="1597936"/>
          </a:xfrm>
        </p:spPr>
        <p:txBody>
          <a:bodyPr>
            <a:normAutofit/>
          </a:bodyPr>
          <a:lstStyle/>
          <a:p>
            <a:r>
              <a:rPr lang="en-US" sz="2400" dirty="0" smtClean="0"/>
              <a:t>Based on the clinical information, which of the following is the most likely clinical diagnosis?</a:t>
            </a:r>
            <a:endParaRPr lang="en-US" sz="2400" dirty="0"/>
          </a:p>
        </p:txBody>
      </p:sp>
    </p:spTree>
    <p:extLst>
      <p:ext uri="{BB962C8B-B14F-4D97-AF65-F5344CB8AC3E}">
        <p14:creationId xmlns:p14="http://schemas.microsoft.com/office/powerpoint/2010/main" val="3920559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68024" y="1838487"/>
            <a:ext cx="8229600" cy="1806130"/>
          </a:xfrm>
        </p:spPr>
        <p:txBody>
          <a:bodyPr>
            <a:normAutofit/>
          </a:bodyPr>
          <a:lstStyle/>
          <a:p>
            <a:r>
              <a:rPr lang="en-US" sz="3200" dirty="0" smtClean="0"/>
              <a:t>A 29-year-old male visited a dental office for a routine checkup.  During the oral examination, a large, red area was noted on the tongue.</a:t>
            </a:r>
            <a:endParaRPr lang="en-US" sz="3200" dirty="0"/>
          </a:p>
        </p:txBody>
      </p:sp>
      <p:sp>
        <p:nvSpPr>
          <p:cNvPr id="3" name="Title 2"/>
          <p:cNvSpPr>
            <a:spLocks noGrp="1"/>
          </p:cNvSpPr>
          <p:nvPr>
            <p:ph type="title"/>
          </p:nvPr>
        </p:nvSpPr>
        <p:spPr/>
        <p:txBody>
          <a:bodyPr>
            <a:normAutofit/>
          </a:bodyPr>
          <a:lstStyle/>
          <a:p>
            <a:r>
              <a:rPr lang="en-US" sz="2400" dirty="0" smtClean="0"/>
              <a:t>Case study</a:t>
            </a:r>
            <a:endParaRPr lang="en-US" sz="2400" dirty="0"/>
          </a:p>
        </p:txBody>
      </p:sp>
      <p:pic>
        <p:nvPicPr>
          <p:cNvPr id="4" name="Picture 3" descr="Median rhomboid glossiti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9815" y="3644617"/>
            <a:ext cx="4309585" cy="3078275"/>
          </a:xfrm>
          <a:prstGeom prst="rect">
            <a:avLst/>
          </a:prstGeom>
        </p:spPr>
      </p:pic>
    </p:spTree>
    <p:extLst>
      <p:ext uri="{BB962C8B-B14F-4D97-AF65-F5344CB8AC3E}">
        <p14:creationId xmlns:p14="http://schemas.microsoft.com/office/powerpoint/2010/main" val="901954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400" dirty="0" smtClean="0"/>
              <a:t>The patient was aware of the red patch on his tongue and claimed it had been present for several weeks.  No pain, burning, or sensitivity was noted in the affected area.  The patient also reported the lesion had not appeared to increase or decrease in size.  The patient appeared to be in an overall good state of health.  No health problems were noted, and the patient was not taking medications at the time of the dental examination.  The patient’s dental history included regular examinations and routine treatment.</a:t>
            </a:r>
            <a:endParaRPr lang="en-US" sz="2400" dirty="0"/>
          </a:p>
        </p:txBody>
      </p:sp>
      <p:sp>
        <p:nvSpPr>
          <p:cNvPr id="3" name="Title 2"/>
          <p:cNvSpPr>
            <a:spLocks noGrp="1"/>
          </p:cNvSpPr>
          <p:nvPr>
            <p:ph type="title"/>
          </p:nvPr>
        </p:nvSpPr>
        <p:spPr/>
        <p:txBody>
          <a:bodyPr>
            <a:normAutofit/>
          </a:bodyPr>
          <a:lstStyle/>
          <a:p>
            <a:r>
              <a:rPr lang="en-US" sz="2400" dirty="0" smtClean="0"/>
              <a:t>History</a:t>
            </a:r>
            <a:endParaRPr lang="en-US" sz="2400" dirty="0"/>
          </a:p>
        </p:txBody>
      </p:sp>
    </p:spTree>
    <p:extLst>
      <p:ext uri="{BB962C8B-B14F-4D97-AF65-F5344CB8AC3E}">
        <p14:creationId xmlns:p14="http://schemas.microsoft.com/office/powerpoint/2010/main" val="3927457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251761"/>
            <a:ext cx="8229600" cy="3241237"/>
          </a:xfrm>
        </p:spPr>
        <p:txBody>
          <a:bodyPr>
            <a:normAutofit/>
          </a:bodyPr>
          <a:lstStyle/>
          <a:p>
            <a:r>
              <a:rPr lang="en-US" sz="2400" dirty="0" smtClean="0"/>
              <a:t>The patients vital signs were all found to be within normal limits.  Examination of the head and neck region revealed no enlargement or palpable lymph nodes.  </a:t>
            </a:r>
            <a:r>
              <a:rPr lang="en-US" sz="2400" dirty="0" smtClean="0"/>
              <a:t>Extraoral</a:t>
            </a:r>
            <a:r>
              <a:rPr lang="en-US" sz="2400" dirty="0" smtClean="0"/>
              <a:t> examination revealed no significant or unusual findings.  Intraoral examination revealed a large red patch on the posterior dorsal tongue.  The affected area appeared to lack the normal </a:t>
            </a:r>
            <a:r>
              <a:rPr lang="en-US" sz="2400" dirty="0" smtClean="0"/>
              <a:t>keratotic</a:t>
            </a:r>
            <a:r>
              <a:rPr lang="en-US" sz="2400" dirty="0" smtClean="0"/>
              <a:t> white </a:t>
            </a:r>
            <a:r>
              <a:rPr lang="en-US" sz="2400" dirty="0" smtClean="0"/>
              <a:t>filiform</a:t>
            </a:r>
            <a:r>
              <a:rPr lang="en-US" sz="2400" dirty="0" smtClean="0"/>
              <a:t> papillae.  Further oral examination revealed no other lesions present.</a:t>
            </a:r>
            <a:endParaRPr lang="en-US" sz="2400" dirty="0"/>
          </a:p>
        </p:txBody>
      </p:sp>
      <p:sp>
        <p:nvSpPr>
          <p:cNvPr id="3" name="Title 2"/>
          <p:cNvSpPr>
            <a:spLocks noGrp="1"/>
          </p:cNvSpPr>
          <p:nvPr>
            <p:ph type="title"/>
          </p:nvPr>
        </p:nvSpPr>
        <p:spPr/>
        <p:txBody>
          <a:bodyPr>
            <a:normAutofit/>
          </a:bodyPr>
          <a:lstStyle/>
          <a:p>
            <a:r>
              <a:rPr lang="en-US" sz="2400" dirty="0" smtClean="0"/>
              <a:t>examinations</a:t>
            </a:r>
            <a:endParaRPr lang="en-US" sz="2400" dirty="0"/>
          </a:p>
        </p:txBody>
      </p:sp>
    </p:spTree>
    <p:extLst>
      <p:ext uri="{BB962C8B-B14F-4D97-AF65-F5344CB8AC3E}">
        <p14:creationId xmlns:p14="http://schemas.microsoft.com/office/powerpoint/2010/main" val="1222203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822878"/>
            <a:ext cx="8229600" cy="4075176"/>
          </a:xfrm>
        </p:spPr>
        <p:txBody>
          <a:bodyPr>
            <a:normAutofit/>
          </a:bodyPr>
          <a:lstStyle/>
          <a:p>
            <a:pPr marL="342900" indent="-342900" algn="l">
              <a:buFont typeface="Arial"/>
              <a:buChar char="•"/>
            </a:pPr>
            <a:r>
              <a:rPr lang="en-US" sz="2800" dirty="0" smtClean="0"/>
              <a:t>Altered  state of reactivity in which the body reacts to a foreign agent, or allergen, with an exaggerated immune response.  </a:t>
            </a:r>
            <a:endParaRPr lang="en-US" sz="2800" dirty="0"/>
          </a:p>
        </p:txBody>
      </p:sp>
      <p:sp>
        <p:nvSpPr>
          <p:cNvPr id="3" name="Title 2"/>
          <p:cNvSpPr>
            <a:spLocks noGrp="1"/>
          </p:cNvSpPr>
          <p:nvPr>
            <p:ph type="title"/>
          </p:nvPr>
        </p:nvSpPr>
        <p:spPr>
          <a:xfrm>
            <a:off x="2514600" y="274320"/>
            <a:ext cx="4114800" cy="701040"/>
          </a:xfrm>
        </p:spPr>
        <p:txBody>
          <a:bodyPr/>
          <a:lstStyle/>
          <a:p>
            <a:r>
              <a:rPr lang="en-US" dirty="0" smtClean="0"/>
              <a:t>Allergic reaction</a:t>
            </a:r>
            <a:endParaRPr lang="en-US" dirty="0"/>
          </a:p>
        </p:txBody>
      </p:sp>
      <p:pic>
        <p:nvPicPr>
          <p:cNvPr id="4" name="Picture 3" descr="oral hypersensitivity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775" y="3638485"/>
            <a:ext cx="3857625" cy="2600325"/>
          </a:xfrm>
          <a:prstGeom prst="rect">
            <a:avLst/>
          </a:prstGeom>
        </p:spPr>
      </p:pic>
    </p:spTree>
    <p:extLst>
      <p:ext uri="{BB962C8B-B14F-4D97-AF65-F5344CB8AC3E}">
        <p14:creationId xmlns:p14="http://schemas.microsoft.com/office/powerpoint/2010/main" val="297960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204170"/>
            <a:ext cx="8229600" cy="4891829"/>
          </a:xfrm>
        </p:spPr>
        <p:txBody>
          <a:bodyPr/>
          <a:lstStyle/>
          <a:p>
            <a:pPr marL="342900" indent="-342900" algn="l">
              <a:buFont typeface="Arial"/>
              <a:buChar char="•"/>
            </a:pPr>
            <a:r>
              <a:rPr lang="en-US" sz="2400" dirty="0" smtClean="0"/>
              <a:t>Vitamin A, C, &amp; D deficiency: Enamel hypoplasia characterized by pitting of the enamel.</a:t>
            </a:r>
          </a:p>
          <a:p>
            <a:pPr marL="342900" indent="-342900" algn="l">
              <a:buFont typeface="Arial"/>
              <a:buChar char="•"/>
            </a:pPr>
            <a:endParaRPr lang="en-US" sz="2400" dirty="0" smtClean="0"/>
          </a:p>
          <a:p>
            <a:pPr marL="342900" indent="-342900" algn="l">
              <a:buFont typeface="Arial"/>
              <a:buChar char="•"/>
            </a:pPr>
            <a:endParaRPr lang="en-US" sz="2400" dirty="0" smtClean="0"/>
          </a:p>
          <a:p>
            <a:pPr marL="342900" indent="-342900" algn="l">
              <a:buFont typeface="Arial"/>
              <a:buChar char="•"/>
            </a:pPr>
            <a:endParaRPr lang="en-US" sz="2400" dirty="0" smtClean="0"/>
          </a:p>
          <a:p>
            <a:pPr marL="342900" indent="-342900" algn="l">
              <a:buFont typeface="Arial"/>
              <a:buChar char="•"/>
            </a:pPr>
            <a:endParaRPr lang="en-US" sz="2400" dirty="0" smtClean="0"/>
          </a:p>
          <a:p>
            <a:pPr marL="342900" indent="-342900" algn="l">
              <a:buFont typeface="Arial"/>
              <a:buChar char="•"/>
            </a:pPr>
            <a:r>
              <a:rPr lang="en-US" sz="2400" dirty="0" smtClean="0"/>
              <a:t>Vitamin B deficiency: Pernicious anemia – Oral manifestations: Angular </a:t>
            </a:r>
            <a:r>
              <a:rPr lang="en-US" sz="2400" dirty="0" err="1" smtClean="0"/>
              <a:t>chelitis</a:t>
            </a:r>
            <a:r>
              <a:rPr lang="en-US" sz="2400" dirty="0" smtClean="0"/>
              <a:t>, mucosal pallor; painful, atrophic, and erythematous mucosa; mucosal ulceration; loss of papillae on the dorsum of the tongue; and burning and painful tongue.</a:t>
            </a:r>
          </a:p>
          <a:p>
            <a:pPr marL="342900" indent="-342900" algn="l">
              <a:buFont typeface="Arial"/>
              <a:buChar char="•"/>
            </a:pPr>
            <a:endParaRPr lang="en-US" dirty="0" smtClean="0"/>
          </a:p>
          <a:p>
            <a:pPr marL="342900" indent="-342900" algn="l">
              <a:buFont typeface="Arial"/>
              <a:buChar char="•"/>
            </a:pPr>
            <a:endParaRPr lang="en-US" dirty="0"/>
          </a:p>
        </p:txBody>
      </p:sp>
      <p:sp>
        <p:nvSpPr>
          <p:cNvPr id="3" name="Title 2"/>
          <p:cNvSpPr>
            <a:spLocks noGrp="1"/>
          </p:cNvSpPr>
          <p:nvPr>
            <p:ph type="title"/>
          </p:nvPr>
        </p:nvSpPr>
        <p:spPr>
          <a:xfrm>
            <a:off x="2514600" y="160978"/>
            <a:ext cx="4114800" cy="701040"/>
          </a:xfrm>
        </p:spPr>
        <p:txBody>
          <a:bodyPr/>
          <a:lstStyle/>
          <a:p>
            <a:r>
              <a:rPr lang="en-US" dirty="0" smtClean="0"/>
              <a:t>Vitamin Deficiency </a:t>
            </a:r>
            <a:endParaRPr lang="en-US" dirty="0"/>
          </a:p>
        </p:txBody>
      </p:sp>
      <p:pic>
        <p:nvPicPr>
          <p:cNvPr id="4" name="Picture 3" descr="enamel hypo.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8622" y="2091850"/>
            <a:ext cx="2394859" cy="1553654"/>
          </a:xfrm>
          <a:prstGeom prst="rect">
            <a:avLst/>
          </a:prstGeom>
        </p:spPr>
      </p:pic>
      <p:pic>
        <p:nvPicPr>
          <p:cNvPr id="5" name="Picture 4" descr="Pernicious anemia- red and smooth dorsum of the tong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4777" y="5368005"/>
            <a:ext cx="2131982" cy="1455988"/>
          </a:xfrm>
          <a:prstGeom prst="rect">
            <a:avLst/>
          </a:prstGeom>
        </p:spPr>
      </p:pic>
    </p:spTree>
    <p:extLst>
      <p:ext uri="{BB962C8B-B14F-4D97-AF65-F5344CB8AC3E}">
        <p14:creationId xmlns:p14="http://schemas.microsoft.com/office/powerpoint/2010/main" val="2137837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752807" y="2812607"/>
            <a:ext cx="8229600" cy="3323715"/>
          </a:xfrm>
        </p:spPr>
        <p:txBody>
          <a:bodyPr>
            <a:normAutofit/>
          </a:bodyPr>
          <a:lstStyle/>
          <a:p>
            <a:pPr marL="457200" indent="-457200" algn="l">
              <a:buFont typeface="Arial"/>
              <a:buChar char="•"/>
            </a:pPr>
            <a:r>
              <a:rPr lang="en-US" sz="2800" b="1" dirty="0" smtClean="0">
                <a:solidFill>
                  <a:srgbClr val="3366FF"/>
                </a:solidFill>
              </a:rPr>
              <a:t>Cause</a:t>
            </a:r>
            <a:r>
              <a:rPr lang="en-US" sz="2800" dirty="0" smtClean="0"/>
              <a:t>: Unknown/ associated with candida</a:t>
            </a:r>
          </a:p>
          <a:p>
            <a:pPr marL="457200" indent="-457200" algn="l">
              <a:buFont typeface="Arial"/>
              <a:buChar char="•"/>
            </a:pPr>
            <a:r>
              <a:rPr lang="en-US" sz="2800" b="1" dirty="0" smtClean="0">
                <a:solidFill>
                  <a:srgbClr val="008000"/>
                </a:solidFill>
              </a:rPr>
              <a:t>Location</a:t>
            </a:r>
            <a:r>
              <a:rPr lang="en-US" sz="2800" dirty="0" smtClean="0"/>
              <a:t>: Midline of dorsal tongue</a:t>
            </a:r>
          </a:p>
          <a:p>
            <a:pPr marL="457200" indent="-457200" algn="l">
              <a:buFont typeface="Arial"/>
              <a:buChar char="•"/>
            </a:pPr>
            <a:r>
              <a:rPr lang="en-US" sz="2800" b="1" dirty="0" smtClean="0">
                <a:solidFill>
                  <a:srgbClr val="FF00C2"/>
                </a:solidFill>
              </a:rPr>
              <a:t>Clinical Features</a:t>
            </a:r>
            <a:r>
              <a:rPr lang="en-US" sz="2800" dirty="0" smtClean="0"/>
              <a:t>: Flat or slightly raised erythematous, rectangular area anterior to circumvallate papillae</a:t>
            </a:r>
          </a:p>
          <a:p>
            <a:pPr marL="457200" indent="-457200" algn="l">
              <a:buFont typeface="Arial"/>
              <a:buChar char="•"/>
            </a:pPr>
            <a:r>
              <a:rPr lang="en-US" sz="2800" b="1" dirty="0" smtClean="0">
                <a:solidFill>
                  <a:srgbClr val="FF6600"/>
                </a:solidFill>
              </a:rPr>
              <a:t>Treatment</a:t>
            </a:r>
            <a:r>
              <a:rPr lang="en-US" sz="2800" dirty="0" smtClean="0"/>
              <a:t>: None</a:t>
            </a:r>
          </a:p>
          <a:p>
            <a:pPr algn="l"/>
            <a:endParaRPr lang="en-US" sz="2800" dirty="0"/>
          </a:p>
        </p:txBody>
      </p:sp>
      <p:sp>
        <p:nvSpPr>
          <p:cNvPr id="3" name="Title 2"/>
          <p:cNvSpPr>
            <a:spLocks noGrp="1"/>
          </p:cNvSpPr>
          <p:nvPr>
            <p:ph type="title"/>
          </p:nvPr>
        </p:nvSpPr>
        <p:spPr>
          <a:xfrm>
            <a:off x="2514600" y="276446"/>
            <a:ext cx="4114800" cy="701040"/>
          </a:xfrm>
        </p:spPr>
        <p:txBody>
          <a:bodyPr/>
          <a:lstStyle/>
          <a:p>
            <a:r>
              <a:rPr lang="en-US" dirty="0" smtClean="0"/>
              <a:t>Median rhomboid </a:t>
            </a:r>
            <a:r>
              <a:rPr lang="en-US" dirty="0" err="1" smtClean="0"/>
              <a:t>glossitis</a:t>
            </a:r>
            <a:endParaRPr lang="en-US" dirty="0"/>
          </a:p>
        </p:txBody>
      </p:sp>
      <p:pic>
        <p:nvPicPr>
          <p:cNvPr id="4" name="Picture 3" descr="Median rhomboid glossiti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64" y="790898"/>
            <a:ext cx="2518781" cy="1799129"/>
          </a:xfrm>
          <a:prstGeom prst="rect">
            <a:avLst/>
          </a:prstGeom>
        </p:spPr>
      </p:pic>
      <p:pic>
        <p:nvPicPr>
          <p:cNvPr id="5" name="Picture 4" descr="median rhomboi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6476" y="674609"/>
            <a:ext cx="1894495" cy="1973432"/>
          </a:xfrm>
          <a:prstGeom prst="rect">
            <a:avLst/>
          </a:prstGeom>
        </p:spPr>
      </p:pic>
    </p:spTree>
    <p:extLst>
      <p:ext uri="{BB962C8B-B14F-4D97-AF65-F5344CB8AC3E}">
        <p14:creationId xmlns:p14="http://schemas.microsoft.com/office/powerpoint/2010/main" val="3307222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006148" y="3121835"/>
            <a:ext cx="7620343" cy="2432958"/>
          </a:xfrm>
        </p:spPr>
        <p:txBody>
          <a:bodyPr>
            <a:noAutofit/>
          </a:bodyPr>
          <a:lstStyle/>
          <a:p>
            <a:pPr marL="342900" indent="-342900" algn="l">
              <a:buFont typeface="Arial"/>
              <a:buChar char="•"/>
            </a:pPr>
            <a:r>
              <a:rPr lang="en-US" sz="2800" b="1" dirty="0" smtClean="0">
                <a:solidFill>
                  <a:srgbClr val="3366FF"/>
                </a:solidFill>
              </a:rPr>
              <a:t>Cause</a:t>
            </a:r>
            <a:r>
              <a:rPr lang="en-US" sz="2800" dirty="0" smtClean="0"/>
              <a:t>: Hot food or liquid</a:t>
            </a:r>
          </a:p>
          <a:p>
            <a:pPr marL="342900" indent="-342900" algn="l">
              <a:buFont typeface="Arial"/>
              <a:buChar char="•"/>
            </a:pPr>
            <a:r>
              <a:rPr lang="en-US" sz="2800" b="1" dirty="0" smtClean="0">
                <a:solidFill>
                  <a:srgbClr val="008000"/>
                </a:solidFill>
              </a:rPr>
              <a:t>Location</a:t>
            </a:r>
            <a:r>
              <a:rPr lang="en-US" sz="2800" dirty="0" smtClean="0">
                <a:solidFill>
                  <a:srgbClr val="FFFFFF"/>
                </a:solidFill>
              </a:rPr>
              <a:t>: Site of contact</a:t>
            </a:r>
          </a:p>
          <a:p>
            <a:pPr marL="342900" indent="-342900" algn="l">
              <a:buFont typeface="Arial"/>
              <a:buChar char="•"/>
            </a:pPr>
            <a:r>
              <a:rPr lang="en-US" sz="2800" b="1" dirty="0" smtClean="0">
                <a:solidFill>
                  <a:srgbClr val="FF00C2"/>
                </a:solidFill>
              </a:rPr>
              <a:t>Clinical features</a:t>
            </a:r>
            <a:r>
              <a:rPr lang="en-US" sz="2800" dirty="0" smtClean="0">
                <a:solidFill>
                  <a:srgbClr val="FFFFFF"/>
                </a:solidFill>
              </a:rPr>
              <a:t>: Painful erythema &amp; superficial ulceration</a:t>
            </a:r>
          </a:p>
          <a:p>
            <a:pPr marL="342900" indent="-342900" algn="l">
              <a:buFont typeface="Arial"/>
              <a:buChar char="•"/>
            </a:pPr>
            <a:r>
              <a:rPr lang="en-US" sz="2800" b="1" dirty="0" smtClean="0">
                <a:solidFill>
                  <a:srgbClr val="FF6600"/>
                </a:solidFill>
              </a:rPr>
              <a:t>Treatment</a:t>
            </a:r>
            <a:r>
              <a:rPr lang="en-US" sz="2800" dirty="0" smtClean="0">
                <a:solidFill>
                  <a:srgbClr val="FFFFFF"/>
                </a:solidFill>
              </a:rPr>
              <a:t>: None/ Palliative</a:t>
            </a:r>
            <a:endParaRPr lang="en-US" sz="2800" dirty="0">
              <a:solidFill>
                <a:srgbClr val="FFFFFF"/>
              </a:solidFill>
            </a:endParaRPr>
          </a:p>
        </p:txBody>
      </p:sp>
      <p:sp>
        <p:nvSpPr>
          <p:cNvPr id="3" name="Title 2"/>
          <p:cNvSpPr>
            <a:spLocks noGrp="1"/>
          </p:cNvSpPr>
          <p:nvPr>
            <p:ph type="title"/>
          </p:nvPr>
        </p:nvSpPr>
        <p:spPr>
          <a:xfrm>
            <a:off x="2679543" y="274320"/>
            <a:ext cx="4114800" cy="701040"/>
          </a:xfrm>
        </p:spPr>
        <p:txBody>
          <a:bodyPr/>
          <a:lstStyle/>
          <a:p>
            <a:r>
              <a:rPr lang="en-US" dirty="0" smtClean="0"/>
              <a:t>Thermal injury</a:t>
            </a:r>
            <a:endParaRPr lang="en-US" dirty="0"/>
          </a:p>
        </p:txBody>
      </p:sp>
      <p:pic>
        <p:nvPicPr>
          <p:cNvPr id="4" name="Picture 3" descr="Median rhomboid glossiti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943" y="975360"/>
            <a:ext cx="2514600" cy="1796142"/>
          </a:xfrm>
          <a:prstGeom prst="rect">
            <a:avLst/>
          </a:prstGeom>
        </p:spPr>
      </p:pic>
      <p:pic>
        <p:nvPicPr>
          <p:cNvPr id="5" name="Picture 4" descr="Thermal bur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1750" y="975360"/>
            <a:ext cx="2614028" cy="1796142"/>
          </a:xfrm>
          <a:prstGeom prst="rect">
            <a:avLst/>
          </a:prstGeom>
        </p:spPr>
      </p:pic>
    </p:spTree>
    <p:extLst>
      <p:ext uri="{BB962C8B-B14F-4D97-AF65-F5344CB8AC3E}">
        <p14:creationId xmlns:p14="http://schemas.microsoft.com/office/powerpoint/2010/main" val="1502678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ographic tonge.jpg"/>
          <p:cNvPicPr>
            <a:picLocks noGrp="1" noChangeAspect="1"/>
          </p:cNvPicPr>
          <p:nvPr>
            <p:ph sz="quarter" idx="13"/>
          </p:nvPr>
        </p:nvPicPr>
        <p:blipFill>
          <a:blip r:embed="rId2">
            <a:extLst>
              <a:ext uri="{28A0092B-C50C-407E-A947-70E740481C1C}">
                <a14:useLocalDpi xmlns:a14="http://schemas.microsoft.com/office/drawing/2010/main" val="0"/>
              </a:ext>
            </a:extLst>
          </a:blip>
          <a:srcRect t="20799" b="20799"/>
          <a:stretch>
            <a:fillRect/>
          </a:stretch>
        </p:blipFill>
        <p:spPr>
          <a:xfrm>
            <a:off x="6629400" y="1167167"/>
            <a:ext cx="2489200" cy="1768931"/>
          </a:xfrm>
        </p:spPr>
      </p:pic>
      <p:sp>
        <p:nvSpPr>
          <p:cNvPr id="3" name="Title 2"/>
          <p:cNvSpPr>
            <a:spLocks noGrp="1"/>
          </p:cNvSpPr>
          <p:nvPr>
            <p:ph type="title"/>
          </p:nvPr>
        </p:nvSpPr>
        <p:spPr>
          <a:xfrm>
            <a:off x="2514600" y="334162"/>
            <a:ext cx="4114800" cy="701040"/>
          </a:xfrm>
        </p:spPr>
        <p:txBody>
          <a:bodyPr/>
          <a:lstStyle/>
          <a:p>
            <a:r>
              <a:rPr lang="en-US" dirty="0" smtClean="0"/>
              <a:t>Geographic tongue</a:t>
            </a:r>
            <a:endParaRPr lang="en-US" dirty="0"/>
          </a:p>
        </p:txBody>
      </p:sp>
      <p:pic>
        <p:nvPicPr>
          <p:cNvPr id="5" name="Picture 4" descr="Median rhomboid glossiti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7167"/>
            <a:ext cx="2338081" cy="1670058"/>
          </a:xfrm>
          <a:prstGeom prst="rect">
            <a:avLst/>
          </a:prstGeom>
        </p:spPr>
      </p:pic>
      <p:sp>
        <p:nvSpPr>
          <p:cNvPr id="6" name="TextBox 5"/>
          <p:cNvSpPr txBox="1"/>
          <p:nvPr/>
        </p:nvSpPr>
        <p:spPr>
          <a:xfrm>
            <a:off x="1088620" y="3084557"/>
            <a:ext cx="7010055" cy="3231654"/>
          </a:xfrm>
          <a:prstGeom prst="rect">
            <a:avLst/>
          </a:prstGeom>
          <a:noFill/>
        </p:spPr>
        <p:txBody>
          <a:bodyPr wrap="square" rtlCol="0">
            <a:spAutoFit/>
          </a:bodyPr>
          <a:lstStyle/>
          <a:p>
            <a:pPr marL="285750" indent="-285750">
              <a:buFont typeface="Arial"/>
              <a:buChar char="•"/>
            </a:pPr>
            <a:r>
              <a:rPr lang="en-US" sz="2400" b="1" dirty="0" smtClean="0">
                <a:solidFill>
                  <a:srgbClr val="3366FF"/>
                </a:solidFill>
              </a:rPr>
              <a:t>Cause</a:t>
            </a:r>
            <a:r>
              <a:rPr lang="en-US" sz="2400" dirty="0" smtClean="0"/>
              <a:t>: Genetic / Associated with stress/ some cases associated with psoriasis</a:t>
            </a:r>
          </a:p>
          <a:p>
            <a:pPr marL="285750" indent="-285750">
              <a:buFont typeface="Arial"/>
              <a:buChar char="•"/>
            </a:pPr>
            <a:r>
              <a:rPr lang="en-US" sz="2400" b="1" dirty="0" smtClean="0">
                <a:solidFill>
                  <a:srgbClr val="008000"/>
                </a:solidFill>
              </a:rPr>
              <a:t>Location</a:t>
            </a:r>
            <a:r>
              <a:rPr lang="en-US" sz="2400" dirty="0" smtClean="0"/>
              <a:t>: Dorsal &amp; lateral boarders of tongue</a:t>
            </a:r>
          </a:p>
          <a:p>
            <a:pPr marL="285750" indent="-285750">
              <a:buFont typeface="Arial"/>
              <a:buChar char="•"/>
            </a:pPr>
            <a:r>
              <a:rPr lang="en-US" sz="2400" b="1" dirty="0" smtClean="0">
                <a:solidFill>
                  <a:srgbClr val="FF00C2"/>
                </a:solidFill>
              </a:rPr>
              <a:t>Clinical features</a:t>
            </a:r>
            <a:r>
              <a:rPr lang="en-US" sz="2400" dirty="0" smtClean="0"/>
              <a:t>: Erythematous, </a:t>
            </a:r>
            <a:r>
              <a:rPr lang="en-US" sz="2400" dirty="0" err="1" smtClean="0"/>
              <a:t>depapillated</a:t>
            </a:r>
            <a:r>
              <a:rPr lang="en-US" sz="2400" dirty="0" smtClean="0"/>
              <a:t> areas with white boarders occasional complaint of burning discomfort</a:t>
            </a:r>
          </a:p>
          <a:p>
            <a:pPr marL="285750" indent="-285750">
              <a:buFont typeface="Arial"/>
              <a:buChar char="•"/>
            </a:pPr>
            <a:r>
              <a:rPr lang="en-US" sz="2400" b="1" dirty="0" smtClean="0">
                <a:solidFill>
                  <a:srgbClr val="FF6600"/>
                </a:solidFill>
              </a:rPr>
              <a:t>Treatment</a:t>
            </a:r>
            <a:r>
              <a:rPr lang="en-US" sz="2400" dirty="0" smtClean="0"/>
              <a:t>: None, avoid spicy foods</a:t>
            </a:r>
          </a:p>
          <a:p>
            <a:pPr marL="285750" indent="-285750">
              <a:buFont typeface="Arial"/>
              <a:buChar char="•"/>
            </a:pPr>
            <a:endParaRPr lang="en-US" dirty="0" smtClean="0"/>
          </a:p>
          <a:p>
            <a:pPr marL="285750" indent="-285750">
              <a:buFont typeface="Arial"/>
              <a:buChar char="•"/>
            </a:pPr>
            <a:endParaRPr lang="en-US" dirty="0"/>
          </a:p>
        </p:txBody>
      </p:sp>
    </p:spTree>
    <p:extLst>
      <p:ext uri="{BB962C8B-B14F-4D97-AF65-F5344CB8AC3E}">
        <p14:creationId xmlns:p14="http://schemas.microsoft.com/office/powerpoint/2010/main" val="2658379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Tie.thmx</Template>
  <TotalTime>18567</TotalTime>
  <Words>440</Words>
  <Application>Microsoft Macintosh PowerPoint</Application>
  <PresentationFormat>On-screen Show (4:3)</PresentationFormat>
  <Paragraphs>38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BlackTie</vt:lpstr>
      <vt:lpstr>Group 4 Case study</vt:lpstr>
      <vt:lpstr>Case study</vt:lpstr>
      <vt:lpstr>History</vt:lpstr>
      <vt:lpstr>examinations</vt:lpstr>
      <vt:lpstr>Allergic reaction</vt:lpstr>
      <vt:lpstr>Vitamin Deficiency </vt:lpstr>
      <vt:lpstr>Median rhomboid glossitis</vt:lpstr>
      <vt:lpstr>Thermal injury</vt:lpstr>
      <vt:lpstr>Geographic tongue</vt:lpstr>
      <vt:lpstr>Based on the clinical information, which of the following is the most likely clinical diagnosis?</vt:lpstr>
    </vt:vector>
  </TitlesOfParts>
  <Company>Lamar State College Orange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4 Case study</dc:title>
  <dc:creator>Alex Holland</dc:creator>
  <cp:lastModifiedBy>Alex Holland</cp:lastModifiedBy>
  <cp:revision>9</cp:revision>
  <dcterms:created xsi:type="dcterms:W3CDTF">2015-09-17T00:09:35Z</dcterms:created>
  <dcterms:modified xsi:type="dcterms:W3CDTF">2015-09-29T21:37:21Z</dcterms:modified>
</cp:coreProperties>
</file>