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9" r:id="rId3"/>
    <p:sldId id="281" r:id="rId4"/>
    <p:sldId id="258" r:id="rId5"/>
    <p:sldId id="259" r:id="rId6"/>
    <p:sldId id="272" r:id="rId7"/>
    <p:sldId id="271" r:id="rId8"/>
    <p:sldId id="270" r:id="rId9"/>
    <p:sldId id="268" r:id="rId10"/>
    <p:sldId id="260" r:id="rId11"/>
    <p:sldId id="262" r:id="rId12"/>
    <p:sldId id="278" r:id="rId13"/>
    <p:sldId id="277" r:id="rId14"/>
    <p:sldId id="261" r:id="rId15"/>
    <p:sldId id="279" r:id="rId16"/>
    <p:sldId id="280" r:id="rId17"/>
    <p:sldId id="275" r:id="rId18"/>
    <p:sldId id="273" r:id="rId19"/>
    <p:sldId id="274" r:id="rId20"/>
    <p:sldId id="266" r:id="rId21"/>
    <p:sldId id="267"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ECB"/>
    <a:srgbClr val="B728CB"/>
    <a:srgbClr val="78D0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75" autoAdjust="0"/>
  </p:normalViewPr>
  <p:slideViewPr>
    <p:cSldViewPr snapToGrid="0" snapToObjects="1">
      <p:cViewPr varScale="1">
        <p:scale>
          <a:sx n="64" d="100"/>
          <a:sy n="64" d="100"/>
        </p:scale>
        <p:origin x="-23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1F2B-E325-6349-B620-2922F382264A}" type="datetimeFigureOut">
              <a:rPr lang="en-US" smtClean="0"/>
              <a:t>11/3/15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8DE49-BCF0-2A49-98AD-496C93D674C4}" type="slidenum">
              <a:rPr lang="en-US" smtClean="0"/>
              <a:t>‹#›</a:t>
            </a:fld>
            <a:endParaRPr lang="en-US" dirty="0"/>
          </a:p>
        </p:txBody>
      </p:sp>
    </p:spTree>
    <p:extLst>
      <p:ext uri="{BB962C8B-B14F-4D97-AF65-F5344CB8AC3E}">
        <p14:creationId xmlns:p14="http://schemas.microsoft.com/office/powerpoint/2010/main" val="1443571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8DE49-BCF0-2A49-98AD-496C93D674C4}" type="slidenum">
              <a:rPr lang="en-US" smtClean="0"/>
              <a:t>1</a:t>
            </a:fld>
            <a:endParaRPr lang="en-US" dirty="0"/>
          </a:p>
        </p:txBody>
      </p:sp>
    </p:spTree>
    <p:extLst>
      <p:ext uri="{BB962C8B-B14F-4D97-AF65-F5344CB8AC3E}">
        <p14:creationId xmlns:p14="http://schemas.microsoft.com/office/powerpoint/2010/main" val="11876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neutral positions from you’re very very first semester of dental hygiene school? I bet you thought you would never have to see them again.  We’ll we are here to remind you of their importance to our MSD prevention.  Of course ergonomic chairs, loupes, and instruments help but honestly it is all about going back to the start and remembering the simple things.</a:t>
            </a:r>
          </a:p>
          <a:p>
            <a:endParaRPr lang="en-US" baseline="0" dirty="0" smtClean="0"/>
          </a:p>
          <a:p>
            <a:endParaRPr lang="en-US" baseline="0" dirty="0" smtClean="0"/>
          </a:p>
          <a:p>
            <a:r>
              <a:rPr lang="en-US" dirty="0" smtClean="0"/>
              <a:t>The patients chair position is crucial when it comes to reducing stress on your head, neck, arms and back.</a:t>
            </a:r>
          </a:p>
          <a:p>
            <a:r>
              <a:rPr lang="en-US" dirty="0" smtClean="0"/>
              <a:t>Maxillary position: Patient should be in supine position with their chin tilted up </a:t>
            </a:r>
          </a:p>
          <a:p>
            <a:r>
              <a:rPr lang="en-US" dirty="0" smtClean="0"/>
              <a:t>Mandibular position: Patient should be in a semi-supine position with their chin tilted down</a:t>
            </a:r>
          </a:p>
          <a:p>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10</a:t>
            </a:fld>
            <a:endParaRPr lang="en-US" dirty="0"/>
          </a:p>
        </p:txBody>
      </p:sp>
    </p:spTree>
    <p:extLst>
      <p:ext uri="{BB962C8B-B14F-4D97-AF65-F5344CB8AC3E}">
        <p14:creationId xmlns:p14="http://schemas.microsoft.com/office/powerpoint/2010/main" val="133803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11</a:t>
            </a:fld>
            <a:endParaRPr lang="en-US" dirty="0"/>
          </a:p>
        </p:txBody>
      </p:sp>
    </p:spTree>
    <p:extLst>
      <p:ext uri="{BB962C8B-B14F-4D97-AF65-F5344CB8AC3E}">
        <p14:creationId xmlns:p14="http://schemas.microsoft.com/office/powerpoint/2010/main" val="75588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p>
          <a:p>
            <a:r>
              <a:rPr lang="en-US" dirty="0" smtClean="0"/>
              <a:t>Loupes </a:t>
            </a:r>
            <a:r>
              <a:rPr lang="en-US" dirty="0" smtClean="0"/>
              <a:t>help to decrease the need to lean forward for a better view of the oral cavity or area the clinician is trying to see. </a:t>
            </a:r>
          </a:p>
          <a:p>
            <a:endParaRPr lang="en-US" dirty="0" smtClean="0"/>
          </a:p>
          <a:p>
            <a:r>
              <a:rPr lang="en-US" dirty="0" smtClean="0"/>
              <a:t>There is a decrease in eye strain when wearing loupes.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Production has increased as a direct result of wearing the loupes and light.  The dentist’s production also increases when the dental hygienist can </a:t>
            </a:r>
            <a:r>
              <a:rPr lang="en-US" dirty="0" err="1" smtClean="0"/>
              <a:t>codiagnose</a:t>
            </a:r>
            <a:r>
              <a:rPr lang="en-US" dirty="0" smtClean="0"/>
              <a:t> patient restorative and periodontal needs.”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588DE49-BCF0-2A49-98AD-496C93D674C4}" type="slidenum">
              <a:rPr lang="en-US" smtClean="0"/>
              <a:t>12</a:t>
            </a:fld>
            <a:endParaRPr lang="en-US" dirty="0"/>
          </a:p>
        </p:txBody>
      </p:sp>
    </p:spTree>
    <p:extLst>
      <p:ext uri="{BB962C8B-B14F-4D97-AF65-F5344CB8AC3E}">
        <p14:creationId xmlns:p14="http://schemas.microsoft.com/office/powerpoint/2010/main" val="62860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p>
          <a:p>
            <a:r>
              <a:rPr lang="en-US" dirty="0" smtClean="0"/>
              <a:t>The clinician should be using a modified pen grasp when holding an instrument and have a stable fulcrum. The fulcrum helps with the strokes, prevents unexpected actions, and helps decrease the muscle load.</a:t>
            </a:r>
          </a:p>
          <a:p>
            <a:r>
              <a:rPr lang="en-US" dirty="0" smtClean="0"/>
              <a:t>The clinician should make sure their instruments cutting edges are sharpened. This will make removing calculus easier, improve strokes, decrease number of strokes, and decrease clinician exhaustion.</a:t>
            </a:r>
          </a:p>
          <a:p>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13</a:t>
            </a:fld>
            <a:endParaRPr lang="en-US" dirty="0"/>
          </a:p>
        </p:txBody>
      </p:sp>
    </p:spTree>
    <p:extLst>
      <p:ext uri="{BB962C8B-B14F-4D97-AF65-F5344CB8AC3E}">
        <p14:creationId xmlns:p14="http://schemas.microsoft.com/office/powerpoint/2010/main" val="312360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14</a:t>
            </a:fld>
            <a:endParaRPr lang="en-US" dirty="0"/>
          </a:p>
        </p:txBody>
      </p:sp>
    </p:spTree>
    <p:extLst>
      <p:ext uri="{BB962C8B-B14F-4D97-AF65-F5344CB8AC3E}">
        <p14:creationId xmlns:p14="http://schemas.microsoft.com/office/powerpoint/2010/main" val="212345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15</a:t>
            </a:fld>
            <a:endParaRPr lang="en-US" dirty="0"/>
          </a:p>
        </p:txBody>
      </p:sp>
    </p:spTree>
    <p:extLst>
      <p:ext uri="{BB962C8B-B14F-4D97-AF65-F5344CB8AC3E}">
        <p14:creationId xmlns:p14="http://schemas.microsoft.com/office/powerpoint/2010/main" val="426990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Short, controlled biting strokes is important to help minimize extreme flexion, hyperextension and rotation of the wrist when scaling</a:t>
            </a:r>
          </a:p>
          <a:p>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16</a:t>
            </a:fld>
            <a:endParaRPr lang="en-US" dirty="0"/>
          </a:p>
        </p:txBody>
      </p:sp>
    </p:spTree>
    <p:extLst>
      <p:ext uri="{BB962C8B-B14F-4D97-AF65-F5344CB8AC3E}">
        <p14:creationId xmlns:p14="http://schemas.microsoft.com/office/powerpoint/2010/main" val="407071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a:t>
            </a:r>
            <a:r>
              <a:rPr lang="en-US" baseline="0" dirty="0" smtClean="0"/>
              <a:t> therapies other wise known as complementary &amp; alternative medicines are a wonderful nonevasive way to help treat symptoms, relieve, &amp; prevent the stresses of MSD.  </a:t>
            </a:r>
          </a:p>
          <a:p>
            <a:r>
              <a:rPr lang="en-US" baseline="0" dirty="0" smtClean="0"/>
              <a:t>Yoga is such a good therapy for MSD because it helps train your breathing, it stretches out all of your muscles, and it is very relaxing.  MSD builds up tension from working in awkward positions all day long and even if you aren’t in an awkward position for every patient it still happens.  All of those hard to reach spots in the mouth that we bend our necks or hunch our backs to reach builds up over time especially 8 hours a day at least 4 days a week.  So trying yoga at home or going to a class after work or school can really help decrease the symptoms of MSD by keeping our bodies stretched, relaxed, and healthy.</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17</a:t>
            </a:fld>
            <a:endParaRPr lang="en-US" dirty="0"/>
          </a:p>
        </p:txBody>
      </p:sp>
    </p:spTree>
    <p:extLst>
      <p:ext uri="{BB962C8B-B14F-4D97-AF65-F5344CB8AC3E}">
        <p14:creationId xmlns:p14="http://schemas.microsoft.com/office/powerpoint/2010/main" val="317437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Hand Clenching</a:t>
            </a:r>
            <a:r>
              <a:rPr lang="en-US" sz="1000" baseline="0" dirty="0" smtClean="0"/>
              <a:t> – Benefits: stretches the hands and fingers</a:t>
            </a:r>
          </a:p>
          <a:p>
            <a:pPr marL="171450" indent="-171450">
              <a:buFontTx/>
              <a:buChar char="-"/>
            </a:pPr>
            <a:r>
              <a:rPr lang="en-US" sz="1000" baseline="0" dirty="0" smtClean="0"/>
              <a:t>Can be done sitting or standing. </a:t>
            </a:r>
          </a:p>
          <a:p>
            <a:pPr marL="171450" indent="-171450">
              <a:buFontTx/>
              <a:buChar char="-"/>
            </a:pPr>
            <a:r>
              <a:rPr lang="en-US" sz="1000" baseline="0" dirty="0" smtClean="0"/>
              <a:t>Extend arms out parallel in front of you, palms facing each other.</a:t>
            </a:r>
          </a:p>
          <a:p>
            <a:pPr marL="171450" indent="-171450">
              <a:buFontTx/>
              <a:buChar char="-"/>
            </a:pPr>
            <a:r>
              <a:rPr lang="en-US" sz="1000" baseline="0" dirty="0" smtClean="0"/>
              <a:t>Inhale as you extend the fingers wide, </a:t>
            </a:r>
          </a:p>
          <a:p>
            <a:pPr marL="171450" indent="-171450">
              <a:buFontTx/>
              <a:buChar char="-"/>
            </a:pPr>
            <a:r>
              <a:rPr lang="en-US" sz="1000" baseline="0" dirty="0" smtClean="0"/>
              <a:t>Exhale making fists with your hands with thumbs tucked in.  </a:t>
            </a:r>
          </a:p>
          <a:p>
            <a:pPr marL="171450" indent="-171450">
              <a:buFontTx/>
              <a:buChar char="-"/>
            </a:pPr>
            <a:r>
              <a:rPr lang="en-US" sz="1000" baseline="0" dirty="0" smtClean="0"/>
              <a:t>Repeat 5-8 times then release.</a:t>
            </a:r>
          </a:p>
          <a:p>
            <a:endParaRPr lang="en-US" sz="1000" baseline="0" dirty="0" smtClean="0"/>
          </a:p>
          <a:p>
            <a:r>
              <a:rPr lang="en-US" sz="1000" baseline="0" dirty="0" smtClean="0"/>
              <a:t>Wrist Bending – Benefits: Stretches the hands and wrists</a:t>
            </a:r>
          </a:p>
          <a:p>
            <a:pPr marL="171450" indent="-171450">
              <a:buFontTx/>
              <a:buChar char="-"/>
            </a:pPr>
            <a:r>
              <a:rPr lang="en-US" sz="1000" baseline="0" dirty="0" smtClean="0"/>
              <a:t>Can be done sitting or standing.  </a:t>
            </a:r>
          </a:p>
          <a:p>
            <a:pPr marL="171450" indent="-171450">
              <a:buFontTx/>
              <a:buChar char="-"/>
            </a:pPr>
            <a:r>
              <a:rPr lang="en-US" sz="1000" baseline="0" dirty="0" smtClean="0"/>
              <a:t>Extend the arms out parallel in front of you.  </a:t>
            </a:r>
          </a:p>
          <a:p>
            <a:pPr marL="171450" indent="-171450">
              <a:buFontTx/>
              <a:buChar char="-"/>
            </a:pPr>
            <a:r>
              <a:rPr lang="en-US" sz="1000" baseline="0" dirty="0" smtClean="0"/>
              <a:t>Inhale as you point the fingers up toward the ceiling, </a:t>
            </a:r>
          </a:p>
          <a:p>
            <a:pPr marL="171450" indent="-171450">
              <a:buFontTx/>
              <a:buChar char="-"/>
            </a:pPr>
            <a:r>
              <a:rPr lang="en-US" sz="1000" baseline="0" dirty="0" smtClean="0"/>
              <a:t>Exhale as you point the fingers toward the floor.  </a:t>
            </a:r>
          </a:p>
          <a:p>
            <a:pPr marL="171450" indent="-171450">
              <a:buFontTx/>
              <a:buChar char="-"/>
            </a:pPr>
            <a:r>
              <a:rPr lang="en-US" sz="1000" baseline="0" dirty="0" smtClean="0"/>
              <a:t>Repeat 5-8 times then release</a:t>
            </a:r>
          </a:p>
          <a:p>
            <a:endParaRPr lang="en-US" sz="1000" baseline="0" dirty="0" smtClean="0"/>
          </a:p>
          <a:p>
            <a:r>
              <a:rPr lang="en-US" sz="1000" baseline="0" dirty="0" smtClean="0"/>
              <a:t>Wing and Prayer – Benefits: Stretches the shoulders, upper back, and chest</a:t>
            </a:r>
          </a:p>
          <a:p>
            <a:pPr marL="171450" indent="-171450">
              <a:buFontTx/>
              <a:buChar char="-"/>
            </a:pPr>
            <a:r>
              <a:rPr lang="en-US" sz="1000" baseline="0" dirty="0" smtClean="0"/>
              <a:t>Can be done sitting or standing.  </a:t>
            </a:r>
          </a:p>
          <a:p>
            <a:pPr marL="171450" indent="-171450">
              <a:buFontTx/>
              <a:buChar char="-"/>
            </a:pPr>
            <a:r>
              <a:rPr lang="en-US" sz="1000" baseline="0" dirty="0" smtClean="0"/>
              <a:t>Bring the hands together at the heart into a prayer position.  </a:t>
            </a:r>
          </a:p>
          <a:p>
            <a:pPr marL="171450" indent="-171450">
              <a:buFontTx/>
              <a:buChar char="-"/>
            </a:pPr>
            <a:r>
              <a:rPr lang="en-US" sz="1000" baseline="0" dirty="0" smtClean="0"/>
              <a:t>Inhale as you move the palms away from each other moving the shoulder blades close together behind the back, </a:t>
            </a:r>
          </a:p>
          <a:p>
            <a:pPr marL="171450" indent="-171450">
              <a:buFontTx/>
              <a:buChar char="-"/>
            </a:pPr>
            <a:r>
              <a:rPr lang="en-US" sz="1000" baseline="0" dirty="0" smtClean="0"/>
              <a:t>Exhale as you bring your hands back to prayer position in front of the heart.  </a:t>
            </a:r>
          </a:p>
          <a:p>
            <a:pPr marL="171450" indent="-171450">
              <a:buFontTx/>
              <a:buChar char="-"/>
            </a:pPr>
            <a:r>
              <a:rPr lang="en-US" sz="1000" baseline="0" dirty="0" smtClean="0"/>
              <a:t>Repeat 5-8 times then release</a:t>
            </a:r>
          </a:p>
          <a:p>
            <a:endParaRPr lang="en-US" sz="1000" baseline="0" dirty="0" smtClean="0"/>
          </a:p>
          <a:p>
            <a:r>
              <a:rPr lang="en-US" sz="1000" baseline="0" dirty="0" smtClean="0"/>
              <a:t>Shoulder rolls – Benefits: Stretches the shoulders upper back and chest</a:t>
            </a:r>
          </a:p>
          <a:p>
            <a:pPr marL="171450" indent="-171450">
              <a:buFontTx/>
              <a:buChar char="-"/>
            </a:pPr>
            <a:r>
              <a:rPr lang="en-US" sz="1000" baseline="0" dirty="0" smtClean="0"/>
              <a:t>Sitting or standing. </a:t>
            </a:r>
          </a:p>
          <a:p>
            <a:pPr marL="171450" indent="-171450">
              <a:buFontTx/>
              <a:buChar char="-"/>
            </a:pPr>
            <a:r>
              <a:rPr lang="en-US" sz="1000" baseline="0" dirty="0" smtClean="0"/>
              <a:t>Inhale as you bring the shoulders up toward the ears, </a:t>
            </a:r>
          </a:p>
          <a:p>
            <a:pPr marL="171450" indent="-171450">
              <a:buFontTx/>
              <a:buChar char="-"/>
            </a:pPr>
            <a:r>
              <a:rPr lang="en-US" sz="1000" baseline="0" dirty="0" smtClean="0"/>
              <a:t>Exhale moving the shoulders away front the ears and down the back.  </a:t>
            </a:r>
          </a:p>
          <a:p>
            <a:pPr marL="171450" indent="-171450">
              <a:buFontTx/>
              <a:buChar char="-"/>
            </a:pPr>
            <a:r>
              <a:rPr lang="en-US" sz="1000" baseline="0" dirty="0" smtClean="0"/>
              <a:t>Repeat 5-8 times then release.</a:t>
            </a:r>
          </a:p>
        </p:txBody>
      </p:sp>
      <p:sp>
        <p:nvSpPr>
          <p:cNvPr id="4" name="Slide Number Placeholder 3"/>
          <p:cNvSpPr>
            <a:spLocks noGrp="1"/>
          </p:cNvSpPr>
          <p:nvPr>
            <p:ph type="sldNum" sz="quarter" idx="10"/>
          </p:nvPr>
        </p:nvSpPr>
        <p:spPr/>
        <p:txBody>
          <a:bodyPr/>
          <a:lstStyle/>
          <a:p>
            <a:fld id="{2588DE49-BCF0-2A49-98AD-496C93D674C4}" type="slidenum">
              <a:rPr lang="en-US" smtClean="0"/>
              <a:t>18</a:t>
            </a:fld>
            <a:endParaRPr lang="en-US" dirty="0"/>
          </a:p>
        </p:txBody>
      </p:sp>
    </p:spTree>
    <p:extLst>
      <p:ext uri="{BB962C8B-B14F-4D97-AF65-F5344CB8AC3E}">
        <p14:creationId xmlns:p14="http://schemas.microsoft.com/office/powerpoint/2010/main" val="123664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relief of getting up from a seated position and walking around while doing these small stretches to relieve aches.</a:t>
            </a:r>
          </a:p>
          <a:p>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19</a:t>
            </a:fld>
            <a:endParaRPr lang="en-US" dirty="0"/>
          </a:p>
        </p:txBody>
      </p:sp>
    </p:spTree>
    <p:extLst>
      <p:ext uri="{BB962C8B-B14F-4D97-AF65-F5344CB8AC3E}">
        <p14:creationId xmlns:p14="http://schemas.microsoft.com/office/powerpoint/2010/main" val="33268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r>
              <a:rPr lang="en-US" dirty="0" smtClean="0"/>
              <a:t>So</a:t>
            </a:r>
            <a:r>
              <a:rPr lang="en-US" baseline="0" dirty="0" smtClean="0"/>
              <a:t> </a:t>
            </a:r>
            <a:r>
              <a:rPr lang="en-US" baseline="0" dirty="0" smtClean="0"/>
              <a:t>what is MSD? How does it pertain to us as hygienists? We’ll we will tell you.</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2</a:t>
            </a:fld>
            <a:endParaRPr lang="en-US" dirty="0"/>
          </a:p>
        </p:txBody>
      </p:sp>
    </p:spTree>
    <p:extLst>
      <p:ext uri="{BB962C8B-B14F-4D97-AF65-F5344CB8AC3E}">
        <p14:creationId xmlns:p14="http://schemas.microsoft.com/office/powerpoint/2010/main" val="6498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There are many yoga positions here but the best one is the Warrior II because it is good for carpal tunnel!</a:t>
            </a:r>
          </a:p>
          <a:p>
            <a:r>
              <a:rPr lang="en-US" sz="900" baseline="0" dirty="0" smtClean="0"/>
              <a:t>Warrior </a:t>
            </a:r>
            <a:r>
              <a:rPr lang="en-US" sz="900" baseline="0" dirty="0" smtClean="0"/>
              <a:t>II – Benefits: Strengthens ankles, legs, arms, shoulders, chest, back, wrists (GOOD FOR CARPAL TUNNEL)</a:t>
            </a:r>
          </a:p>
          <a:p>
            <a:r>
              <a:rPr lang="en-US" sz="900" baseline="0" dirty="0" smtClean="0"/>
              <a:t>-   Torso will be parallel with a wall, </a:t>
            </a:r>
          </a:p>
          <a:p>
            <a:pPr marL="171450" indent="-171450">
              <a:buFontTx/>
              <a:buChar char="-"/>
            </a:pPr>
            <a:r>
              <a:rPr lang="en-US" sz="900" baseline="0" dirty="0" smtClean="0"/>
              <a:t>Turn one foot forward bending the knee (knee is directly above the ankle).  </a:t>
            </a:r>
          </a:p>
          <a:p>
            <a:pPr marL="171450" indent="-171450">
              <a:buFontTx/>
              <a:buChar char="-"/>
            </a:pPr>
            <a:r>
              <a:rPr lang="en-US" sz="900" baseline="0" dirty="0" smtClean="0"/>
              <a:t>Back leg is straight, </a:t>
            </a:r>
          </a:p>
          <a:p>
            <a:pPr marL="171450" indent="-171450">
              <a:buFontTx/>
              <a:buChar char="-"/>
            </a:pPr>
            <a:r>
              <a:rPr lang="en-US" sz="900" baseline="0" dirty="0" smtClean="0"/>
              <a:t>Keep the shoulders directly above the hips, </a:t>
            </a:r>
          </a:p>
          <a:p>
            <a:pPr marL="171450" indent="-171450">
              <a:buFontTx/>
              <a:buChar char="-"/>
            </a:pPr>
            <a:r>
              <a:rPr lang="en-US" sz="900" baseline="0" dirty="0" smtClean="0"/>
              <a:t>Extend the arms out to the side taking the eye gaze over the front arm.  </a:t>
            </a:r>
          </a:p>
          <a:p>
            <a:pPr marL="171450" indent="-171450">
              <a:buFontTx/>
              <a:buChar char="-"/>
            </a:pPr>
            <a:r>
              <a:rPr lang="en-US" sz="900" baseline="0" dirty="0" smtClean="0"/>
              <a:t>Hold for 4-5 breaths then repeat on other side</a:t>
            </a:r>
          </a:p>
          <a:p>
            <a:endParaRPr lang="en-US" sz="900" baseline="0" dirty="0" smtClean="0"/>
          </a:p>
        </p:txBody>
      </p:sp>
      <p:sp>
        <p:nvSpPr>
          <p:cNvPr id="4" name="Slide Number Placeholder 3"/>
          <p:cNvSpPr>
            <a:spLocks noGrp="1"/>
          </p:cNvSpPr>
          <p:nvPr>
            <p:ph type="sldNum" sz="quarter" idx="10"/>
          </p:nvPr>
        </p:nvSpPr>
        <p:spPr/>
        <p:txBody>
          <a:bodyPr/>
          <a:lstStyle/>
          <a:p>
            <a:fld id="{2588DE49-BCF0-2A49-98AD-496C93D674C4}" type="slidenum">
              <a:rPr lang="en-US" smtClean="0"/>
              <a:t>20</a:t>
            </a:fld>
            <a:endParaRPr lang="en-US" dirty="0"/>
          </a:p>
        </p:txBody>
      </p:sp>
    </p:spTree>
    <p:extLst>
      <p:ext uri="{BB962C8B-B14F-4D97-AF65-F5344CB8AC3E}">
        <p14:creationId xmlns:p14="http://schemas.microsoft.com/office/powerpoint/2010/main" val="383255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Be aware of new habits made throughout career</a:t>
            </a:r>
          </a:p>
          <a:p>
            <a:pPr marL="171450" indent="-171450">
              <a:buFontTx/>
              <a:buChar char="-"/>
            </a:pPr>
            <a:r>
              <a:rPr lang="en-US" baseline="0" dirty="0" smtClean="0"/>
              <a:t>Incorporate chair side stretches into daily routine</a:t>
            </a:r>
          </a:p>
          <a:p>
            <a:pPr marL="171450" indent="-171450">
              <a:buFontTx/>
              <a:buChar char="-"/>
            </a:pPr>
            <a:r>
              <a:rPr lang="en-US" baseline="0" dirty="0" smtClean="0"/>
              <a:t>Try a yoga class or at home yoga to help with stretching out aches and pains</a:t>
            </a:r>
          </a:p>
          <a:p>
            <a:pPr marL="171450" indent="-171450">
              <a:buFontTx/>
              <a:buChar char="-"/>
            </a:pPr>
            <a:r>
              <a:rPr lang="en-US" dirty="0" smtClean="0"/>
              <a:t>Above</a:t>
            </a:r>
            <a:r>
              <a:rPr lang="en-US" baseline="0" dirty="0" smtClean="0"/>
              <a:t> all remember to go back to the basics with each patient!</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21</a:t>
            </a:fld>
            <a:endParaRPr lang="en-US" dirty="0"/>
          </a:p>
        </p:txBody>
      </p:sp>
    </p:spTree>
    <p:extLst>
      <p:ext uri="{BB962C8B-B14F-4D97-AF65-F5344CB8AC3E}">
        <p14:creationId xmlns:p14="http://schemas.microsoft.com/office/powerpoint/2010/main" val="1104734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8DE49-BCF0-2A49-98AD-496C93D674C4}" type="slidenum">
              <a:rPr lang="en-US" smtClean="0"/>
              <a:t>22</a:t>
            </a:fld>
            <a:endParaRPr lang="en-US" dirty="0"/>
          </a:p>
        </p:txBody>
      </p:sp>
    </p:spTree>
    <p:extLst>
      <p:ext uri="{BB962C8B-B14F-4D97-AF65-F5344CB8AC3E}">
        <p14:creationId xmlns:p14="http://schemas.microsoft.com/office/powerpoint/2010/main" val="373168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found in our research that in the prevalence of MSD over 60% of dentist and dental hygienists have experienced musculoskeletal pain.  It begins early and continues to be a major source of disability and lost work time in dental professionals.</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3</a:t>
            </a:fld>
            <a:endParaRPr lang="en-US" dirty="0"/>
          </a:p>
        </p:txBody>
      </p:sp>
    </p:spTree>
    <p:extLst>
      <p:ext uri="{BB962C8B-B14F-4D97-AF65-F5344CB8AC3E}">
        <p14:creationId xmlns:p14="http://schemas.microsoft.com/office/powerpoint/2010/main" val="49470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Decreased</a:t>
            </a:r>
            <a:r>
              <a:rPr lang="en-US" baseline="0" dirty="0" smtClean="0"/>
              <a:t> range of motion, grip strength, and loss of function will mainly occur in the hands and wrists.  </a:t>
            </a:r>
          </a:p>
          <a:p>
            <a:r>
              <a:rPr lang="en-US" baseline="0" dirty="0" smtClean="0"/>
              <a:t>However muscle fatigue, numbness, burning, pain, &amp; tingling will be felt throughout the upper body.  (Lower back, neck, and shoulders</a:t>
            </a:r>
            <a:r>
              <a:rPr lang="en-US" baseline="0" dirty="0" smtClean="0"/>
              <a:t>)</a:t>
            </a:r>
          </a:p>
          <a:p>
            <a:endParaRPr lang="en-US" baseline="0" dirty="0" smtClean="0"/>
          </a:p>
          <a:p>
            <a:r>
              <a:rPr lang="en-US" baseline="0" dirty="0" smtClean="0"/>
              <a:t>Lauren</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4</a:t>
            </a:fld>
            <a:endParaRPr lang="en-US" dirty="0"/>
          </a:p>
        </p:txBody>
      </p:sp>
    </p:spTree>
    <p:extLst>
      <p:ext uri="{BB962C8B-B14F-4D97-AF65-F5344CB8AC3E}">
        <p14:creationId xmlns:p14="http://schemas.microsoft.com/office/powerpoint/2010/main" val="428701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Awkward</a:t>
            </a:r>
            <a:r>
              <a:rPr lang="en-US" baseline="0" dirty="0" smtClean="0"/>
              <a:t> positions can be avoided by maintaining a neutral position throughout the day.  </a:t>
            </a:r>
          </a:p>
          <a:p>
            <a:r>
              <a:rPr lang="en-US" baseline="0" dirty="0" smtClean="0"/>
              <a:t>Repetition can be relieved by relaxing grip between scaling quadrants.  </a:t>
            </a:r>
          </a:p>
          <a:p>
            <a:r>
              <a:rPr lang="en-US" baseline="0" dirty="0" smtClean="0"/>
              <a:t>Chairside exercises, and just walking around the office will help with reducing the stress of static posture.</a:t>
            </a:r>
          </a:p>
          <a:p>
            <a:r>
              <a:rPr lang="en-US" baseline="0" dirty="0" smtClean="0"/>
              <a:t>Loupes will greatly decrease poor visualization during scaling and intra oral procedures</a:t>
            </a:r>
          </a:p>
          <a:p>
            <a:r>
              <a:rPr lang="en-US" baseline="0" dirty="0" smtClean="0"/>
              <a:t>Excessive force and prolonged exertions can be diminished by keeping your instruments nice and sharp</a:t>
            </a:r>
          </a:p>
          <a:p>
            <a:r>
              <a:rPr lang="en-US" baseline="0" dirty="0" smtClean="0"/>
              <a:t>Heavy instruments can be replaced with lighter instruments </a:t>
            </a:r>
          </a:p>
          <a:p>
            <a:r>
              <a:rPr lang="en-US" baseline="0" dirty="0" smtClean="0"/>
              <a:t>A tight grip can possible be loosened by having instruments with a wider </a:t>
            </a:r>
            <a:r>
              <a:rPr lang="en-US" baseline="0" dirty="0" smtClean="0"/>
              <a:t>diameter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88DE49-BCF0-2A49-98AD-496C93D674C4}" type="slidenum">
              <a:rPr lang="en-US" smtClean="0"/>
              <a:t>5</a:t>
            </a:fld>
            <a:endParaRPr lang="en-US" dirty="0"/>
          </a:p>
        </p:txBody>
      </p:sp>
    </p:spTree>
    <p:extLst>
      <p:ext uri="{BB962C8B-B14F-4D97-AF65-F5344CB8AC3E}">
        <p14:creationId xmlns:p14="http://schemas.microsoft.com/office/powerpoint/2010/main" val="368598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hygienists in private practice and even in school we sometimes forget to go back to our neutral positions.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the building blocks of instrumentation &amp; the sequence for establishing position? Here is a reminder: </a:t>
            </a:r>
          </a:p>
          <a:p>
            <a:endParaRPr lang="en-US" dirty="0" smtClean="0"/>
          </a:p>
          <a:p>
            <a:endParaRPr lang="en-US" dirty="0" smtClean="0"/>
          </a:p>
          <a:p>
            <a:r>
              <a:rPr lang="en-US" dirty="0" smtClean="0"/>
              <a:t>Lauren</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6</a:t>
            </a:fld>
            <a:endParaRPr lang="en-US" dirty="0"/>
          </a:p>
        </p:txBody>
      </p:sp>
    </p:spTree>
    <p:extLst>
      <p:ext uri="{BB962C8B-B14F-4D97-AF65-F5344CB8AC3E}">
        <p14:creationId xmlns:p14="http://schemas.microsoft.com/office/powerpoint/2010/main" val="377459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all heard it as students over and over and over again. However as a registered dental hygienist in an office setting, you probably NEVER get corrected on how you are seating in your chair or how your patient is positioned in your chair. Are they too high? Are they too low? Is your back straight? Are you starting to feel tension in your neck? </a:t>
            </a:r>
          </a:p>
          <a:p>
            <a:r>
              <a:rPr lang="en-US" baseline="0" dirty="0" smtClean="0"/>
              <a:t>The right chair positions and neutral positioning can help fix all of your MSD symptom needs.</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dental hygienists and students we should always go back to the basics for any positioning before starting our long day of repetitive procedures.  Because working at least 8 hours  a day, occasionally putting ourselves in slumped, awkward positions will only increase our chances of MSD, it is imperative that we recall our neutral positioning.</a:t>
            </a:r>
          </a:p>
          <a:p>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7</a:t>
            </a:fld>
            <a:endParaRPr lang="en-US" dirty="0"/>
          </a:p>
        </p:txBody>
      </p:sp>
    </p:spTree>
    <p:extLst>
      <p:ext uri="{BB962C8B-B14F-4D97-AF65-F5344CB8AC3E}">
        <p14:creationId xmlns:p14="http://schemas.microsoft.com/office/powerpoint/2010/main" val="413084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research we found that chair adjustments were the most important of all the basic steps to remember when preventing MSD symptoms.</a:t>
            </a:r>
            <a:r>
              <a:rPr lang="en-US" baseline="0" dirty="0" smtClean="0"/>
              <a:t>  Because what is a neutral position if you’re chair doesn’t fit you right?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8</a:t>
            </a:fld>
            <a:endParaRPr lang="en-US" dirty="0"/>
          </a:p>
        </p:txBody>
      </p:sp>
    </p:spTree>
    <p:extLst>
      <p:ext uri="{BB962C8B-B14F-4D97-AF65-F5344CB8AC3E}">
        <p14:creationId xmlns:p14="http://schemas.microsoft.com/office/powerpoint/2010/main" val="226543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you can see the difference between good neutral positioning and the pains that can happen through incorrect posture.</a:t>
            </a:r>
            <a:endParaRPr lang="en-US" dirty="0"/>
          </a:p>
        </p:txBody>
      </p:sp>
      <p:sp>
        <p:nvSpPr>
          <p:cNvPr id="4" name="Slide Number Placeholder 3"/>
          <p:cNvSpPr>
            <a:spLocks noGrp="1"/>
          </p:cNvSpPr>
          <p:nvPr>
            <p:ph type="sldNum" sz="quarter" idx="10"/>
          </p:nvPr>
        </p:nvSpPr>
        <p:spPr/>
        <p:txBody>
          <a:bodyPr/>
          <a:lstStyle/>
          <a:p>
            <a:fld id="{2588DE49-BCF0-2A49-98AD-496C93D674C4}" type="slidenum">
              <a:rPr lang="en-US" smtClean="0"/>
              <a:t>9</a:t>
            </a:fld>
            <a:endParaRPr lang="en-US" dirty="0"/>
          </a:p>
        </p:txBody>
      </p:sp>
    </p:spTree>
    <p:extLst>
      <p:ext uri="{BB962C8B-B14F-4D97-AF65-F5344CB8AC3E}">
        <p14:creationId xmlns:p14="http://schemas.microsoft.com/office/powerpoint/2010/main" val="34895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11/3/15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11/3/15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www.rdhmag.com/articles/print/volume-31/issue-8/features/dental-hygiene-economics.html" TargetMode="External"/><Relationship Id="rId4" Type="http://schemas.openxmlformats.org/officeDocument/2006/relationships/hyperlink" Target="http://www.rdhmag.com/articles/print/volume-32/issue-1/features/postitioning-for-success.html" TargetMode="External"/><Relationship Id="rId5" Type="http://schemas.openxmlformats.org/officeDocument/2006/relationships/hyperlink" Target="http://www.dentistryiq.com/articles/2014/06/where-do-you-stand-with-your-dental-ergonomics.html" TargetMode="External"/><Relationship Id="rId6" Type="http://schemas.openxmlformats.org/officeDocument/2006/relationships/hyperlink" Target="http://www.ada.org/en/publications/ada-professional-product-review-ppr/archives/2014/november/ergonomics-and-dental-practice-preventing-work-related-musculoskeletal-problems"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8954" y="4624668"/>
            <a:ext cx="4900246" cy="933450"/>
          </a:xfrm>
        </p:spPr>
        <p:txBody>
          <a:bodyPr>
            <a:normAutofit fontScale="90000"/>
          </a:bodyPr>
          <a:lstStyle/>
          <a:p>
            <a:pPr algn="ctr"/>
            <a:r>
              <a:rPr lang="en-US" dirty="0"/>
              <a:t>Musculoskeletal </a:t>
            </a:r>
            <a:r>
              <a:rPr lang="en-US" dirty="0" smtClean="0"/>
              <a:t>Disorders </a:t>
            </a:r>
            <a:r>
              <a:rPr lang="en-US" dirty="0"/>
              <a:t>in the Dental </a:t>
            </a:r>
            <a:r>
              <a:rPr lang="en-US" dirty="0" smtClean="0"/>
              <a:t>Field</a:t>
            </a:r>
            <a:r>
              <a:rPr lang="en-US" dirty="0"/>
              <a:t/>
            </a:r>
            <a:br>
              <a:rPr lang="en-US" dirty="0"/>
            </a:br>
            <a:endParaRPr lang="en-US" dirty="0"/>
          </a:p>
        </p:txBody>
      </p:sp>
      <p:sp>
        <p:nvSpPr>
          <p:cNvPr id="3" name="Subtitle 2"/>
          <p:cNvSpPr>
            <a:spLocks noGrp="1"/>
          </p:cNvSpPr>
          <p:nvPr>
            <p:ph type="subTitle" idx="1"/>
          </p:nvPr>
        </p:nvSpPr>
        <p:spPr>
          <a:xfrm>
            <a:off x="4286124" y="5558118"/>
            <a:ext cx="4038600" cy="748553"/>
          </a:xfrm>
        </p:spPr>
        <p:txBody>
          <a:bodyPr/>
          <a:lstStyle/>
          <a:p>
            <a:pPr algn="ctr"/>
            <a:r>
              <a:rPr lang="en-US" dirty="0" smtClean="0"/>
              <a:t>By: Alex Holland &amp; Lauren Morris</a:t>
            </a:r>
            <a:endParaRPr lang="en-US" dirty="0"/>
          </a:p>
        </p:txBody>
      </p:sp>
    </p:spTree>
    <p:extLst>
      <p:ext uri="{BB962C8B-B14F-4D97-AF65-F5344CB8AC3E}">
        <p14:creationId xmlns:p14="http://schemas.microsoft.com/office/powerpoint/2010/main" val="3624633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Basics: Positioning </a:t>
            </a:r>
            <a:endParaRPr lang="en-US" dirty="0"/>
          </a:p>
        </p:txBody>
      </p:sp>
      <p:sp>
        <p:nvSpPr>
          <p:cNvPr id="3" name="Content Placeholder 2"/>
          <p:cNvSpPr>
            <a:spLocks noGrp="1"/>
          </p:cNvSpPr>
          <p:nvPr>
            <p:ph idx="1"/>
          </p:nvPr>
        </p:nvSpPr>
        <p:spPr>
          <a:xfrm>
            <a:off x="498475" y="1302075"/>
            <a:ext cx="4923926" cy="5349327"/>
          </a:xfrm>
        </p:spPr>
        <p:txBody>
          <a:bodyPr>
            <a:normAutofit/>
          </a:bodyPr>
          <a:lstStyle/>
          <a:p>
            <a:r>
              <a:rPr lang="en-US" b="1" dirty="0" smtClean="0"/>
              <a:t>Neutral positions </a:t>
            </a:r>
          </a:p>
          <a:p>
            <a:pPr lvl="1"/>
            <a:r>
              <a:rPr lang="en-US" dirty="0" smtClean="0"/>
              <a:t>Neck </a:t>
            </a:r>
          </a:p>
          <a:p>
            <a:pPr lvl="2"/>
            <a:r>
              <a:rPr lang="en-US" dirty="0" smtClean="0"/>
              <a:t>Should be as straight.</a:t>
            </a:r>
          </a:p>
          <a:p>
            <a:pPr lvl="1"/>
            <a:r>
              <a:rPr lang="en-US" dirty="0" smtClean="0"/>
              <a:t>Back</a:t>
            </a:r>
          </a:p>
          <a:p>
            <a:pPr lvl="2"/>
            <a:r>
              <a:rPr lang="en-US" dirty="0" smtClean="0"/>
              <a:t>Avoid a curved back</a:t>
            </a:r>
          </a:p>
          <a:p>
            <a:pPr lvl="1"/>
            <a:r>
              <a:rPr lang="en-US" dirty="0" smtClean="0"/>
              <a:t>Shoulders</a:t>
            </a:r>
          </a:p>
          <a:p>
            <a:pPr lvl="2"/>
            <a:r>
              <a:rPr lang="en-US" dirty="0" smtClean="0"/>
              <a:t>Horizontal line</a:t>
            </a:r>
          </a:p>
          <a:p>
            <a:pPr lvl="1"/>
            <a:r>
              <a:rPr lang="en-US" dirty="0" smtClean="0"/>
              <a:t>Upper arms</a:t>
            </a:r>
          </a:p>
          <a:p>
            <a:pPr lvl="2"/>
            <a:r>
              <a:rPr lang="en-US" dirty="0" smtClean="0"/>
              <a:t>Elbows at waist slightly away from body</a:t>
            </a:r>
          </a:p>
          <a:p>
            <a:pPr lvl="1"/>
            <a:r>
              <a:rPr lang="en-US" dirty="0" smtClean="0"/>
              <a:t>Forearms</a:t>
            </a:r>
          </a:p>
          <a:p>
            <a:pPr lvl="2"/>
            <a:r>
              <a:rPr lang="en-US" dirty="0" smtClean="0"/>
              <a:t>Parallel to the floor</a:t>
            </a:r>
          </a:p>
          <a:p>
            <a:pPr lvl="1"/>
            <a:r>
              <a:rPr lang="en-US" dirty="0" smtClean="0"/>
              <a:t>Hands</a:t>
            </a:r>
          </a:p>
          <a:p>
            <a:pPr lvl="2"/>
            <a:r>
              <a:rPr lang="en-US" dirty="0" smtClean="0"/>
              <a:t>Aligned with forearm</a:t>
            </a:r>
          </a:p>
          <a:p>
            <a:pPr marL="0" indent="0">
              <a:buNone/>
            </a:pPr>
            <a:endParaRPr lang="en-US" dirty="0" smtClean="0"/>
          </a:p>
          <a:p>
            <a:endParaRPr lang="en-US" dirty="0"/>
          </a:p>
        </p:txBody>
      </p:sp>
      <p:sp>
        <p:nvSpPr>
          <p:cNvPr id="4" name="TextBox 3"/>
          <p:cNvSpPr txBox="1"/>
          <p:nvPr/>
        </p:nvSpPr>
        <p:spPr>
          <a:xfrm>
            <a:off x="5180508" y="948132"/>
            <a:ext cx="3144589" cy="2831544"/>
          </a:xfrm>
          <a:prstGeom prst="rect">
            <a:avLst/>
          </a:prstGeom>
          <a:noFill/>
        </p:spPr>
        <p:txBody>
          <a:bodyPr wrap="square" rtlCol="0">
            <a:spAutoFit/>
          </a:bodyPr>
          <a:lstStyle/>
          <a:p>
            <a:pPr>
              <a:buClr>
                <a:schemeClr val="bg2">
                  <a:lumMod val="75000"/>
                </a:schemeClr>
              </a:buClr>
            </a:pPr>
            <a:endParaRPr lang="en-US" sz="2000" b="1" dirty="0" smtClean="0"/>
          </a:p>
          <a:p>
            <a:pPr marL="342900" indent="-342900">
              <a:buClr>
                <a:schemeClr val="bg2">
                  <a:lumMod val="75000"/>
                </a:schemeClr>
              </a:buClr>
              <a:buFont typeface="Wingdings" charset="2"/>
              <a:buChar char="§"/>
            </a:pPr>
            <a:r>
              <a:rPr lang="en-US" sz="2000" b="1" dirty="0" smtClean="0"/>
              <a:t>Patient </a:t>
            </a:r>
            <a:r>
              <a:rPr lang="en-US" sz="2000" b="1" dirty="0" err="1" smtClean="0"/>
              <a:t>Postitions</a:t>
            </a:r>
            <a:endParaRPr lang="en-US" sz="2000" b="1" dirty="0" smtClean="0"/>
          </a:p>
          <a:p>
            <a:pPr marL="800100" lvl="1" indent="-342900">
              <a:buClr>
                <a:schemeClr val="bg2">
                  <a:lumMod val="75000"/>
                </a:schemeClr>
              </a:buClr>
              <a:buFont typeface="Wingdings" charset="2"/>
              <a:buChar char="§"/>
            </a:pPr>
            <a:r>
              <a:rPr lang="en-US" sz="2000" i="1" dirty="0" smtClean="0"/>
              <a:t>Maxillary</a:t>
            </a:r>
            <a:r>
              <a:rPr lang="en-US" sz="2000" dirty="0" smtClean="0"/>
              <a:t>:</a:t>
            </a:r>
          </a:p>
          <a:p>
            <a:pPr marL="800100" lvl="1" indent="-342900">
              <a:buClr>
                <a:schemeClr val="bg2">
                  <a:lumMod val="75000"/>
                </a:schemeClr>
              </a:buClr>
              <a:buFont typeface="Wingdings" charset="2"/>
              <a:buChar char="§"/>
            </a:pPr>
            <a:r>
              <a:rPr lang="en-US" sz="2000" dirty="0" smtClean="0"/>
              <a:t> Supine with chin up</a:t>
            </a:r>
          </a:p>
          <a:p>
            <a:pPr marL="800100" lvl="1" indent="-342900">
              <a:buClr>
                <a:schemeClr val="bg2">
                  <a:lumMod val="75000"/>
                </a:schemeClr>
              </a:buClr>
              <a:buFont typeface="Wingdings" charset="2"/>
              <a:buChar char="§"/>
            </a:pPr>
            <a:endParaRPr lang="en-US" dirty="0" smtClean="0"/>
          </a:p>
          <a:p>
            <a:pPr marL="800100" lvl="1" indent="-342900">
              <a:buClr>
                <a:schemeClr val="bg2">
                  <a:lumMod val="75000"/>
                </a:schemeClr>
              </a:buClr>
              <a:buFont typeface="Wingdings" charset="2"/>
              <a:buChar char="§"/>
            </a:pPr>
            <a:r>
              <a:rPr lang="en-US" sz="2000" i="1" dirty="0" smtClean="0"/>
              <a:t>Mandibular</a:t>
            </a:r>
            <a:r>
              <a:rPr lang="en-US" sz="2000" dirty="0" smtClean="0"/>
              <a:t>:</a:t>
            </a:r>
          </a:p>
          <a:p>
            <a:pPr marL="800100" lvl="1" indent="-342900">
              <a:buClr>
                <a:schemeClr val="bg2">
                  <a:lumMod val="75000"/>
                </a:schemeClr>
              </a:buClr>
              <a:buFont typeface="Wingdings" charset="2"/>
              <a:buChar char="§"/>
            </a:pPr>
            <a:r>
              <a:rPr lang="en-US" sz="2000" dirty="0" smtClean="0"/>
              <a:t> Semi-supine with chin tilted down</a:t>
            </a:r>
            <a:endParaRPr lang="en-US" sz="2000" dirty="0"/>
          </a:p>
        </p:txBody>
      </p:sp>
      <p:pic>
        <p:nvPicPr>
          <p:cNvPr id="5" name="Picture 4"/>
          <p:cNvPicPr>
            <a:picLocks noChangeAspect="1"/>
          </p:cNvPicPr>
          <p:nvPr/>
        </p:nvPicPr>
        <p:blipFill>
          <a:blip r:embed="rId3"/>
          <a:stretch>
            <a:fillRect/>
          </a:stretch>
        </p:blipFill>
        <p:spPr>
          <a:xfrm>
            <a:off x="5180508" y="4156834"/>
            <a:ext cx="3366115" cy="2260457"/>
          </a:xfrm>
          <a:prstGeom prst="rect">
            <a:avLst/>
          </a:prstGeom>
        </p:spPr>
      </p:pic>
    </p:spTree>
    <p:extLst>
      <p:ext uri="{BB962C8B-B14F-4D97-AF65-F5344CB8AC3E}">
        <p14:creationId xmlns:p14="http://schemas.microsoft.com/office/powerpoint/2010/main" val="710374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Chairs</a:t>
            </a:r>
            <a:endParaRPr lang="en-US" dirty="0"/>
          </a:p>
        </p:txBody>
      </p:sp>
      <p:sp>
        <p:nvSpPr>
          <p:cNvPr id="3" name="Content Placeholder 2"/>
          <p:cNvSpPr>
            <a:spLocks noGrp="1"/>
          </p:cNvSpPr>
          <p:nvPr>
            <p:ph idx="1"/>
          </p:nvPr>
        </p:nvSpPr>
        <p:spPr>
          <a:xfrm>
            <a:off x="498474" y="1981200"/>
            <a:ext cx="7556313" cy="1878745"/>
          </a:xfrm>
        </p:spPr>
        <p:txBody>
          <a:bodyPr/>
          <a:lstStyle/>
          <a:p>
            <a:r>
              <a:rPr lang="en-US" dirty="0"/>
              <a:t>Dynamic seat </a:t>
            </a:r>
          </a:p>
          <a:p>
            <a:r>
              <a:rPr lang="en-US" dirty="0"/>
              <a:t>Saddle stool</a:t>
            </a:r>
          </a:p>
          <a:p>
            <a:r>
              <a:rPr lang="en-US" dirty="0"/>
              <a:t>Ball chair </a:t>
            </a:r>
          </a:p>
          <a:p>
            <a:endParaRPr lang="en-US" dirty="0"/>
          </a:p>
        </p:txBody>
      </p:sp>
      <p:pic>
        <p:nvPicPr>
          <p:cNvPr id="4" name="Picture 3"/>
          <p:cNvPicPr>
            <a:picLocks noChangeAspect="1"/>
          </p:cNvPicPr>
          <p:nvPr/>
        </p:nvPicPr>
        <p:blipFill>
          <a:blip r:embed="rId3"/>
          <a:stretch>
            <a:fillRect/>
          </a:stretch>
        </p:blipFill>
        <p:spPr>
          <a:xfrm>
            <a:off x="4578735" y="2338768"/>
            <a:ext cx="2143125" cy="2143125"/>
          </a:xfrm>
          <a:prstGeom prst="rect">
            <a:avLst/>
          </a:prstGeom>
        </p:spPr>
      </p:pic>
      <p:pic>
        <p:nvPicPr>
          <p:cNvPr id="5" name="Picture 4"/>
          <p:cNvPicPr>
            <a:picLocks noChangeAspect="1"/>
          </p:cNvPicPr>
          <p:nvPr/>
        </p:nvPicPr>
        <p:blipFill>
          <a:blip r:embed="rId4"/>
          <a:stretch>
            <a:fillRect/>
          </a:stretch>
        </p:blipFill>
        <p:spPr>
          <a:xfrm>
            <a:off x="6911652" y="3657764"/>
            <a:ext cx="1857375" cy="2457450"/>
          </a:xfrm>
          <a:prstGeom prst="rect">
            <a:avLst/>
          </a:prstGeom>
        </p:spPr>
      </p:pic>
      <p:pic>
        <p:nvPicPr>
          <p:cNvPr id="6" name="Picture 5"/>
          <p:cNvPicPr>
            <a:picLocks noChangeAspect="1"/>
          </p:cNvPicPr>
          <p:nvPr/>
        </p:nvPicPr>
        <p:blipFill>
          <a:blip r:embed="rId5"/>
          <a:stretch>
            <a:fillRect/>
          </a:stretch>
        </p:blipFill>
        <p:spPr>
          <a:xfrm>
            <a:off x="648385" y="3972089"/>
            <a:ext cx="1142105" cy="2027237"/>
          </a:xfrm>
          <a:prstGeom prst="rect">
            <a:avLst/>
          </a:prstGeom>
        </p:spPr>
      </p:pic>
      <p:pic>
        <p:nvPicPr>
          <p:cNvPr id="7" name="Picture 6"/>
          <p:cNvPicPr>
            <a:picLocks noChangeAspect="1"/>
          </p:cNvPicPr>
          <p:nvPr/>
        </p:nvPicPr>
        <p:blipFill>
          <a:blip r:embed="rId6"/>
          <a:stretch>
            <a:fillRect/>
          </a:stretch>
        </p:blipFill>
        <p:spPr>
          <a:xfrm>
            <a:off x="2435610" y="3972089"/>
            <a:ext cx="2143125" cy="2143125"/>
          </a:xfrm>
          <a:prstGeom prst="rect">
            <a:avLst/>
          </a:prstGeom>
        </p:spPr>
      </p:pic>
    </p:spTree>
    <p:extLst>
      <p:ext uri="{BB962C8B-B14F-4D97-AF65-F5344CB8AC3E}">
        <p14:creationId xmlns:p14="http://schemas.microsoft.com/office/powerpoint/2010/main" val="627312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 y="504839"/>
            <a:ext cx="7556313" cy="1116106"/>
          </a:xfrm>
        </p:spPr>
        <p:txBody>
          <a:bodyPr/>
          <a:lstStyle/>
          <a:p>
            <a:pPr algn="ctr"/>
            <a:r>
              <a:rPr lang="en-US" dirty="0" smtClean="0"/>
              <a:t>Loupes</a:t>
            </a:r>
            <a:endParaRPr lang="en-US" dirty="0"/>
          </a:p>
        </p:txBody>
      </p:sp>
      <p:sp>
        <p:nvSpPr>
          <p:cNvPr id="3" name="Content Placeholder 2"/>
          <p:cNvSpPr>
            <a:spLocks noGrp="1"/>
          </p:cNvSpPr>
          <p:nvPr>
            <p:ph idx="1"/>
          </p:nvPr>
        </p:nvSpPr>
        <p:spPr/>
        <p:txBody>
          <a:bodyPr/>
          <a:lstStyle/>
          <a:p>
            <a:r>
              <a:rPr lang="en-US" dirty="0"/>
              <a:t>H</a:t>
            </a:r>
            <a:r>
              <a:rPr lang="en-US" dirty="0" smtClean="0"/>
              <a:t>elp </a:t>
            </a:r>
            <a:r>
              <a:rPr lang="en-US" dirty="0"/>
              <a:t>to decrease the need to lean forward </a:t>
            </a:r>
            <a:r>
              <a:rPr lang="en-US" dirty="0" smtClean="0"/>
              <a:t>while working</a:t>
            </a:r>
          </a:p>
          <a:p>
            <a:endParaRPr lang="en-US" dirty="0"/>
          </a:p>
          <a:p>
            <a:r>
              <a:rPr lang="en-US" dirty="0" smtClean="0"/>
              <a:t>Decrease in eye strain</a:t>
            </a:r>
          </a:p>
          <a:p>
            <a:endParaRPr lang="en-US" dirty="0"/>
          </a:p>
          <a:p>
            <a:r>
              <a:rPr lang="en-US" dirty="0" smtClean="0"/>
              <a:t>Increase in production for hygienist &amp; dentist</a:t>
            </a:r>
          </a:p>
          <a:p>
            <a:pPr marL="0" indent="0">
              <a:buNone/>
            </a:pPr>
            <a:endParaRPr lang="en-US" dirty="0" smtClean="0"/>
          </a:p>
          <a:p>
            <a:r>
              <a:rPr lang="en-US" dirty="0" smtClean="0"/>
              <a:t>Key component to relieving daily aches and pains</a:t>
            </a:r>
            <a:endParaRPr lang="en-US" dirty="0"/>
          </a:p>
        </p:txBody>
      </p:sp>
      <p:pic>
        <p:nvPicPr>
          <p:cNvPr id="4" name="Picture 3"/>
          <p:cNvPicPr>
            <a:picLocks noChangeAspect="1"/>
          </p:cNvPicPr>
          <p:nvPr/>
        </p:nvPicPr>
        <p:blipFill>
          <a:blip r:embed="rId3"/>
          <a:stretch>
            <a:fillRect/>
          </a:stretch>
        </p:blipFill>
        <p:spPr>
          <a:xfrm>
            <a:off x="4868913" y="171450"/>
            <a:ext cx="2533650" cy="1809750"/>
          </a:xfrm>
          <a:prstGeom prst="rect">
            <a:avLst/>
          </a:prstGeom>
        </p:spPr>
      </p:pic>
    </p:spTree>
    <p:extLst>
      <p:ext uri="{BB962C8B-B14F-4D97-AF65-F5344CB8AC3E}">
        <p14:creationId xmlns:p14="http://schemas.microsoft.com/office/powerpoint/2010/main" val="9106274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31" y="368626"/>
            <a:ext cx="7556313" cy="1116106"/>
          </a:xfrm>
        </p:spPr>
        <p:txBody>
          <a:bodyPr/>
          <a:lstStyle/>
          <a:p>
            <a:pPr algn="ctr"/>
            <a:r>
              <a:rPr lang="en-US" dirty="0" smtClean="0"/>
              <a:t> Back to the Basics:</a:t>
            </a:r>
            <a:br>
              <a:rPr lang="en-US" dirty="0" smtClean="0"/>
            </a:br>
            <a:r>
              <a:rPr lang="en-US" dirty="0" smtClean="0"/>
              <a:t>Instrument Grasp</a:t>
            </a:r>
            <a:endParaRPr lang="en-US" dirty="0"/>
          </a:p>
        </p:txBody>
      </p:sp>
      <p:sp>
        <p:nvSpPr>
          <p:cNvPr id="3" name="Content Placeholder 2"/>
          <p:cNvSpPr>
            <a:spLocks noGrp="1"/>
          </p:cNvSpPr>
          <p:nvPr>
            <p:ph idx="1"/>
          </p:nvPr>
        </p:nvSpPr>
        <p:spPr>
          <a:xfrm>
            <a:off x="661147" y="1828799"/>
            <a:ext cx="6435690" cy="4410295"/>
          </a:xfrm>
        </p:spPr>
        <p:txBody>
          <a:bodyPr>
            <a:normAutofit/>
          </a:bodyPr>
          <a:lstStyle/>
          <a:p>
            <a:r>
              <a:rPr lang="en-US" dirty="0"/>
              <a:t>M</a:t>
            </a:r>
            <a:r>
              <a:rPr lang="en-US" dirty="0" smtClean="0"/>
              <a:t>odified </a:t>
            </a:r>
            <a:r>
              <a:rPr lang="en-US" dirty="0"/>
              <a:t>pen grasp </a:t>
            </a:r>
            <a:endParaRPr lang="en-US" dirty="0" smtClean="0"/>
          </a:p>
          <a:p>
            <a:r>
              <a:rPr lang="en-US" dirty="0"/>
              <a:t>S</a:t>
            </a:r>
            <a:r>
              <a:rPr lang="en-US" dirty="0" smtClean="0"/>
              <a:t>table fulcrum</a:t>
            </a:r>
          </a:p>
          <a:p>
            <a:pPr lvl="1"/>
            <a:r>
              <a:rPr lang="en-US" dirty="0"/>
              <a:t>H</a:t>
            </a:r>
            <a:r>
              <a:rPr lang="en-US" dirty="0" smtClean="0"/>
              <a:t>elps with strokes</a:t>
            </a:r>
          </a:p>
          <a:p>
            <a:pPr lvl="1"/>
            <a:r>
              <a:rPr lang="en-US" dirty="0"/>
              <a:t>P</a:t>
            </a:r>
            <a:r>
              <a:rPr lang="en-US" dirty="0" smtClean="0"/>
              <a:t>revents </a:t>
            </a:r>
            <a:r>
              <a:rPr lang="en-US" dirty="0"/>
              <a:t>unexpected </a:t>
            </a:r>
            <a:r>
              <a:rPr lang="en-US" dirty="0" smtClean="0"/>
              <a:t>actions </a:t>
            </a:r>
          </a:p>
          <a:p>
            <a:pPr lvl="1"/>
            <a:r>
              <a:rPr lang="en-US" dirty="0"/>
              <a:t>H</a:t>
            </a:r>
            <a:r>
              <a:rPr lang="en-US" dirty="0" smtClean="0"/>
              <a:t>elps </a:t>
            </a:r>
            <a:r>
              <a:rPr lang="en-US" dirty="0"/>
              <a:t>decrease the muscle </a:t>
            </a:r>
            <a:r>
              <a:rPr lang="en-US" dirty="0" smtClean="0"/>
              <a:t>load</a:t>
            </a:r>
            <a:endParaRPr lang="en-US" dirty="0"/>
          </a:p>
          <a:p>
            <a:r>
              <a:rPr lang="en-US" dirty="0" smtClean="0"/>
              <a:t>Sharp Instruments</a:t>
            </a:r>
          </a:p>
          <a:p>
            <a:pPr lvl="1"/>
            <a:r>
              <a:rPr lang="en-US" dirty="0" smtClean="0"/>
              <a:t>Help remove </a:t>
            </a:r>
            <a:r>
              <a:rPr lang="en-US" dirty="0"/>
              <a:t>calculus </a:t>
            </a:r>
            <a:r>
              <a:rPr lang="en-US" dirty="0" smtClean="0"/>
              <a:t>easier</a:t>
            </a:r>
          </a:p>
          <a:p>
            <a:pPr lvl="1"/>
            <a:r>
              <a:rPr lang="en-US" dirty="0"/>
              <a:t>I</a:t>
            </a:r>
            <a:r>
              <a:rPr lang="en-US" dirty="0" smtClean="0"/>
              <a:t>mprove strokes</a:t>
            </a:r>
            <a:endParaRPr lang="en-US" dirty="0"/>
          </a:p>
          <a:p>
            <a:pPr lvl="1"/>
            <a:r>
              <a:rPr lang="en-US" dirty="0"/>
              <a:t>D</a:t>
            </a:r>
            <a:r>
              <a:rPr lang="en-US" dirty="0" smtClean="0"/>
              <a:t>ecrease </a:t>
            </a:r>
            <a:r>
              <a:rPr lang="en-US" dirty="0"/>
              <a:t>number of </a:t>
            </a:r>
            <a:r>
              <a:rPr lang="en-US" dirty="0" smtClean="0"/>
              <a:t>strokes</a:t>
            </a:r>
          </a:p>
          <a:p>
            <a:pPr lvl="1"/>
            <a:r>
              <a:rPr lang="en-US" dirty="0"/>
              <a:t>D</a:t>
            </a:r>
            <a:r>
              <a:rPr lang="en-US" dirty="0" smtClean="0"/>
              <a:t>ecrease </a:t>
            </a:r>
            <a:r>
              <a:rPr lang="en-US" dirty="0"/>
              <a:t>clinician </a:t>
            </a:r>
            <a:r>
              <a:rPr lang="en-US" dirty="0" smtClean="0"/>
              <a:t>exhaustion</a:t>
            </a:r>
          </a:p>
          <a:p>
            <a:endParaRPr lang="en-US" dirty="0"/>
          </a:p>
        </p:txBody>
      </p:sp>
      <p:pic>
        <p:nvPicPr>
          <p:cNvPr id="4" name="Picture 3"/>
          <p:cNvPicPr>
            <a:picLocks noChangeAspect="1"/>
          </p:cNvPicPr>
          <p:nvPr/>
        </p:nvPicPr>
        <p:blipFill>
          <a:blip r:embed="rId3"/>
          <a:stretch>
            <a:fillRect/>
          </a:stretch>
        </p:blipFill>
        <p:spPr>
          <a:xfrm>
            <a:off x="0" y="0"/>
            <a:ext cx="2495550" cy="1828800"/>
          </a:xfrm>
          <a:prstGeom prst="rect">
            <a:avLst/>
          </a:prstGeom>
        </p:spPr>
      </p:pic>
      <p:pic>
        <p:nvPicPr>
          <p:cNvPr id="5" name="Picture 4"/>
          <p:cNvPicPr>
            <a:picLocks noChangeAspect="1"/>
          </p:cNvPicPr>
          <p:nvPr/>
        </p:nvPicPr>
        <p:blipFill>
          <a:blip r:embed="rId4"/>
          <a:stretch>
            <a:fillRect/>
          </a:stretch>
        </p:blipFill>
        <p:spPr>
          <a:xfrm>
            <a:off x="7096837" y="3151037"/>
            <a:ext cx="1767575" cy="3088058"/>
          </a:xfrm>
          <a:prstGeom prst="rect">
            <a:avLst/>
          </a:prstGeom>
        </p:spPr>
      </p:pic>
    </p:spTree>
    <p:extLst>
      <p:ext uri="{BB962C8B-B14F-4D97-AF65-F5344CB8AC3E}">
        <p14:creationId xmlns:p14="http://schemas.microsoft.com/office/powerpoint/2010/main" val="40079154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25"/>
            <a:ext cx="7556313" cy="1116106"/>
          </a:xfrm>
        </p:spPr>
        <p:txBody>
          <a:bodyPr/>
          <a:lstStyle/>
          <a:p>
            <a:pPr algn="ctr"/>
            <a:r>
              <a:rPr lang="en-US" dirty="0" smtClean="0"/>
              <a:t>Ergonomic Instruments</a:t>
            </a:r>
            <a:endParaRPr lang="en-US" dirty="0"/>
          </a:p>
        </p:txBody>
      </p:sp>
      <p:sp>
        <p:nvSpPr>
          <p:cNvPr id="3" name="Content Placeholder 2"/>
          <p:cNvSpPr>
            <a:spLocks noGrp="1"/>
          </p:cNvSpPr>
          <p:nvPr>
            <p:ph idx="1"/>
          </p:nvPr>
        </p:nvSpPr>
        <p:spPr>
          <a:xfrm>
            <a:off x="357371" y="1047796"/>
            <a:ext cx="7556313" cy="3727843"/>
          </a:xfrm>
        </p:spPr>
        <p:txBody>
          <a:bodyPr/>
          <a:lstStyle/>
          <a:p>
            <a:pPr marL="0" indent="0">
              <a:buNone/>
            </a:pPr>
            <a:r>
              <a:rPr lang="en-US" dirty="0">
                <a:latin typeface="+mj-lt"/>
              </a:rPr>
              <a:t>There are three main characteristics when choosing instruments:</a:t>
            </a:r>
          </a:p>
          <a:p>
            <a:pPr marL="0" indent="0">
              <a:buNone/>
            </a:pPr>
            <a:r>
              <a:rPr lang="en-US" dirty="0">
                <a:latin typeface="+mj-lt"/>
              </a:rPr>
              <a:t>	1.) light weight</a:t>
            </a:r>
          </a:p>
          <a:p>
            <a:pPr marL="0" indent="0">
              <a:buNone/>
            </a:pPr>
            <a:r>
              <a:rPr lang="en-US" dirty="0">
                <a:latin typeface="+mj-lt"/>
              </a:rPr>
              <a:t>	2.) large diameter </a:t>
            </a:r>
          </a:p>
          <a:p>
            <a:pPr marL="0" indent="0">
              <a:buNone/>
            </a:pPr>
            <a:r>
              <a:rPr lang="en-US" dirty="0">
                <a:latin typeface="+mj-lt"/>
              </a:rPr>
              <a:t>	3.) texture of the handle </a:t>
            </a:r>
          </a:p>
          <a:p>
            <a:pPr marL="0" indent="0">
              <a:buNone/>
            </a:pPr>
            <a:r>
              <a:rPr lang="en-US" dirty="0">
                <a:latin typeface="+mj-lt"/>
              </a:rPr>
              <a:t>All of these characteristics help reduce the stress that is</a:t>
            </a:r>
          </a:p>
          <a:p>
            <a:pPr marL="0" indent="0">
              <a:buNone/>
            </a:pPr>
            <a:r>
              <a:rPr lang="en-US" dirty="0">
                <a:latin typeface="+mj-lt"/>
              </a:rPr>
              <a:t>put on our muscles while working. </a:t>
            </a:r>
          </a:p>
          <a:p>
            <a:pPr marL="228600" lvl="1" indent="0">
              <a:buNone/>
            </a:pPr>
            <a:endParaRPr lang="en-US" dirty="0"/>
          </a:p>
        </p:txBody>
      </p:sp>
      <p:pic>
        <p:nvPicPr>
          <p:cNvPr id="4" name="Picture 3"/>
          <p:cNvPicPr>
            <a:picLocks noChangeAspect="1"/>
          </p:cNvPicPr>
          <p:nvPr/>
        </p:nvPicPr>
        <p:blipFill>
          <a:blip r:embed="rId3"/>
          <a:stretch>
            <a:fillRect/>
          </a:stretch>
        </p:blipFill>
        <p:spPr>
          <a:xfrm>
            <a:off x="7110536" y="846238"/>
            <a:ext cx="1888502" cy="3409796"/>
          </a:xfrm>
          <a:prstGeom prst="rect">
            <a:avLst/>
          </a:prstGeom>
        </p:spPr>
      </p:pic>
      <p:pic>
        <p:nvPicPr>
          <p:cNvPr id="5" name="Picture 4" descr="instrumen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018" y="4457592"/>
            <a:ext cx="4058759" cy="2171436"/>
          </a:xfrm>
          <a:prstGeom prst="rect">
            <a:avLst/>
          </a:prstGeom>
        </p:spPr>
      </p:pic>
    </p:spTree>
    <p:extLst>
      <p:ext uri="{BB962C8B-B14F-4D97-AF65-F5344CB8AC3E}">
        <p14:creationId xmlns:p14="http://schemas.microsoft.com/office/powerpoint/2010/main" val="8799477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96" y="26078"/>
            <a:ext cx="7556313" cy="1116106"/>
          </a:xfrm>
        </p:spPr>
        <p:txBody>
          <a:bodyPr/>
          <a:lstStyle/>
          <a:p>
            <a:pPr algn="ctr"/>
            <a:r>
              <a:rPr lang="en-US" dirty="0" smtClean="0"/>
              <a:t>Back to the Basics:</a:t>
            </a:r>
            <a:br>
              <a:rPr lang="en-US" dirty="0" smtClean="0"/>
            </a:br>
            <a:r>
              <a:rPr lang="en-US" dirty="0" smtClean="0"/>
              <a:t>Mirror &amp; finger Rests</a:t>
            </a:r>
            <a:endParaRPr lang="en-US" dirty="0"/>
          </a:p>
        </p:txBody>
      </p:sp>
      <p:sp>
        <p:nvSpPr>
          <p:cNvPr id="3" name="Content Placeholder 2"/>
          <p:cNvSpPr>
            <a:spLocks noGrp="1"/>
          </p:cNvSpPr>
          <p:nvPr>
            <p:ph idx="1"/>
          </p:nvPr>
        </p:nvSpPr>
        <p:spPr>
          <a:xfrm>
            <a:off x="498474" y="1251927"/>
            <a:ext cx="4186409" cy="4505690"/>
          </a:xfrm>
        </p:spPr>
        <p:txBody>
          <a:bodyPr/>
          <a:lstStyle/>
          <a:p>
            <a:r>
              <a:rPr lang="en-US" dirty="0" smtClean="0"/>
              <a:t>Why is it so important to be best friends with our mirror?</a:t>
            </a:r>
          </a:p>
          <a:p>
            <a:pPr lvl="1"/>
            <a:r>
              <a:rPr lang="en-US" dirty="0" smtClean="0"/>
              <a:t>Another factor with helping position of neutral back</a:t>
            </a:r>
          </a:p>
          <a:p>
            <a:r>
              <a:rPr lang="en-US" dirty="0" smtClean="0"/>
              <a:t>Finger rests</a:t>
            </a:r>
          </a:p>
          <a:p>
            <a:pPr lvl="1"/>
            <a:r>
              <a:rPr lang="en-US" dirty="0" smtClean="0"/>
              <a:t>Stabilization during scaling</a:t>
            </a:r>
          </a:p>
          <a:p>
            <a:pPr lvl="1"/>
            <a:r>
              <a:rPr lang="en-US" dirty="0" smtClean="0"/>
              <a:t>Reduce muscle stress</a:t>
            </a:r>
          </a:p>
          <a:p>
            <a:pPr lvl="1"/>
            <a:r>
              <a:rPr lang="en-US" dirty="0" smtClean="0"/>
              <a:t>Prevent injury due to muscle fatigue</a:t>
            </a:r>
          </a:p>
          <a:p>
            <a:pPr lvl="1"/>
            <a:endParaRPr lang="en-US" dirty="0" smtClean="0"/>
          </a:p>
          <a:p>
            <a:pPr marL="228600" lvl="1" indent="0">
              <a:buNone/>
            </a:pPr>
            <a:endParaRPr lang="en-US" dirty="0" smtClean="0"/>
          </a:p>
          <a:p>
            <a:pPr lvl="1"/>
            <a:endParaRPr lang="en-US" dirty="0"/>
          </a:p>
        </p:txBody>
      </p:sp>
      <p:pic>
        <p:nvPicPr>
          <p:cNvPr id="4" name="Picture 3" descr="indirect illumina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84883" y="2015794"/>
            <a:ext cx="2583136" cy="2009106"/>
          </a:xfrm>
          <a:prstGeom prst="rect">
            <a:avLst/>
          </a:prstGeom>
        </p:spPr>
      </p:pic>
      <p:pic>
        <p:nvPicPr>
          <p:cNvPr id="5" name="Picture 4" descr="retrac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019" y="4611268"/>
            <a:ext cx="2540000" cy="1689100"/>
          </a:xfrm>
          <a:prstGeom prst="rect">
            <a:avLst/>
          </a:prstGeom>
        </p:spPr>
      </p:pic>
      <p:pic>
        <p:nvPicPr>
          <p:cNvPr id="6" name="Picture 5" descr="finger rests.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3275" y="4837214"/>
            <a:ext cx="2787012" cy="1840805"/>
          </a:xfrm>
          <a:prstGeom prst="rect">
            <a:avLst/>
          </a:prstGeom>
        </p:spPr>
      </p:pic>
    </p:spTree>
    <p:extLst>
      <p:ext uri="{BB962C8B-B14F-4D97-AF65-F5344CB8AC3E}">
        <p14:creationId xmlns:p14="http://schemas.microsoft.com/office/powerpoint/2010/main" val="10641476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Basics: Strokes</a:t>
            </a:r>
            <a:endParaRPr lang="en-US" dirty="0"/>
          </a:p>
        </p:txBody>
      </p:sp>
      <p:sp>
        <p:nvSpPr>
          <p:cNvPr id="3" name="Content Placeholder 2"/>
          <p:cNvSpPr>
            <a:spLocks noGrp="1"/>
          </p:cNvSpPr>
          <p:nvPr>
            <p:ph idx="1"/>
          </p:nvPr>
        </p:nvSpPr>
        <p:spPr>
          <a:xfrm>
            <a:off x="498474" y="1453344"/>
            <a:ext cx="3772101" cy="4141643"/>
          </a:xfrm>
        </p:spPr>
        <p:txBody>
          <a:bodyPr>
            <a:normAutofit/>
          </a:bodyPr>
          <a:lstStyle/>
          <a:p>
            <a:r>
              <a:rPr lang="en-US" sz="2800" dirty="0" smtClean="0"/>
              <a:t>Short</a:t>
            </a:r>
          </a:p>
          <a:p>
            <a:endParaRPr lang="en-US" dirty="0" smtClean="0"/>
          </a:p>
          <a:p>
            <a:r>
              <a:rPr lang="en-US" sz="2800" dirty="0" smtClean="0"/>
              <a:t>Controlled</a:t>
            </a:r>
          </a:p>
          <a:p>
            <a:endParaRPr lang="en-US" dirty="0" smtClean="0"/>
          </a:p>
          <a:p>
            <a:r>
              <a:rPr lang="en-US" sz="2800" dirty="0" smtClean="0"/>
              <a:t>Biting strokes</a:t>
            </a:r>
            <a:endParaRPr lang="en-US" sz="2800" dirty="0"/>
          </a:p>
        </p:txBody>
      </p:sp>
      <p:pic>
        <p:nvPicPr>
          <p:cNvPr id="4" name="Picture 3" descr="instumentation strok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13" y="2508943"/>
            <a:ext cx="4333269" cy="2883594"/>
          </a:xfrm>
          <a:prstGeom prst="rect">
            <a:avLst/>
          </a:prstGeom>
        </p:spPr>
      </p:pic>
    </p:spTree>
    <p:extLst>
      <p:ext uri="{BB962C8B-B14F-4D97-AF65-F5344CB8AC3E}">
        <p14:creationId xmlns:p14="http://schemas.microsoft.com/office/powerpoint/2010/main" val="31794618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CAM Therapies (Complementary &amp; Alternative medicine)</a:t>
            </a:r>
            <a:endParaRPr lang="en-US" dirty="0"/>
          </a:p>
        </p:txBody>
      </p:sp>
      <p:sp>
        <p:nvSpPr>
          <p:cNvPr id="3" name="Content Placeholder 2"/>
          <p:cNvSpPr>
            <a:spLocks noGrp="1"/>
          </p:cNvSpPr>
          <p:nvPr>
            <p:ph idx="1"/>
          </p:nvPr>
        </p:nvSpPr>
        <p:spPr>
          <a:xfrm>
            <a:off x="498474" y="1793863"/>
            <a:ext cx="7556313" cy="1672929"/>
          </a:xfrm>
        </p:spPr>
        <p:txBody>
          <a:bodyPr>
            <a:normAutofit/>
          </a:bodyPr>
          <a:lstStyle/>
          <a:p>
            <a:pPr algn="ctr"/>
            <a:r>
              <a:rPr lang="en-US" sz="3200" dirty="0" smtClean="0"/>
              <a:t>Yoga (mind-body therapy)</a:t>
            </a:r>
          </a:p>
          <a:p>
            <a:pPr algn="ctr"/>
            <a:r>
              <a:rPr lang="en-US" sz="3200" dirty="0" smtClean="0"/>
              <a:t>Massage therapy</a:t>
            </a:r>
          </a:p>
        </p:txBody>
      </p:sp>
      <p:pic>
        <p:nvPicPr>
          <p:cNvPr id="4" name="Picture 3" descr="yog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68" y="3466792"/>
            <a:ext cx="3492500" cy="2324100"/>
          </a:xfrm>
          <a:prstGeom prst="rect">
            <a:avLst/>
          </a:prstGeom>
        </p:spPr>
      </p:pic>
      <p:pic>
        <p:nvPicPr>
          <p:cNvPr id="5" name="Picture 4" descr="m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404" y="3494953"/>
            <a:ext cx="3446953" cy="2295939"/>
          </a:xfrm>
          <a:prstGeom prst="rect">
            <a:avLst/>
          </a:prstGeom>
        </p:spPr>
      </p:pic>
    </p:spTree>
    <p:extLst>
      <p:ext uri="{BB962C8B-B14F-4D97-AF65-F5344CB8AC3E}">
        <p14:creationId xmlns:p14="http://schemas.microsoft.com/office/powerpoint/2010/main" val="41038397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ga stretches chairside.gif"/>
          <p:cNvPicPr>
            <a:picLocks noChangeAspect="1"/>
          </p:cNvPicPr>
          <p:nvPr/>
        </p:nvPicPr>
        <p:blipFill rotWithShape="1">
          <a:blip r:embed="rId3">
            <a:extLst>
              <a:ext uri="{28A0092B-C50C-407E-A947-70E740481C1C}">
                <a14:useLocalDpi xmlns:a14="http://schemas.microsoft.com/office/drawing/2010/main" val="0"/>
              </a:ext>
            </a:extLst>
          </a:blip>
          <a:srcRect r="34430" b="422"/>
          <a:stretch/>
        </p:blipFill>
        <p:spPr>
          <a:xfrm>
            <a:off x="1045881" y="28937"/>
            <a:ext cx="4296905" cy="6829063"/>
          </a:xfrm>
          <a:prstGeom prst="rect">
            <a:avLst/>
          </a:prstGeom>
        </p:spPr>
      </p:pic>
      <p:sp>
        <p:nvSpPr>
          <p:cNvPr id="2" name="TextBox 1"/>
          <p:cNvSpPr txBox="1"/>
          <p:nvPr/>
        </p:nvSpPr>
        <p:spPr>
          <a:xfrm>
            <a:off x="5342786" y="976993"/>
            <a:ext cx="2940656" cy="461665"/>
          </a:xfrm>
          <a:prstGeom prst="rect">
            <a:avLst/>
          </a:prstGeom>
          <a:noFill/>
        </p:spPr>
        <p:txBody>
          <a:bodyPr wrap="square" rtlCol="0">
            <a:spAutoFit/>
          </a:bodyPr>
          <a:lstStyle/>
          <a:p>
            <a:pPr marL="285750" indent="-285750">
              <a:buFont typeface="Wingdings" charset="2"/>
              <a:buChar char="§"/>
            </a:pPr>
            <a:r>
              <a:rPr lang="en-US" sz="2400" dirty="0" smtClean="0"/>
              <a:t>Hand Clenching</a:t>
            </a:r>
            <a:endParaRPr lang="en-US" sz="2400" dirty="0"/>
          </a:p>
        </p:txBody>
      </p:sp>
      <p:sp>
        <p:nvSpPr>
          <p:cNvPr id="3" name="TextBox 2"/>
          <p:cNvSpPr txBox="1"/>
          <p:nvPr/>
        </p:nvSpPr>
        <p:spPr>
          <a:xfrm>
            <a:off x="5342786" y="2476189"/>
            <a:ext cx="2940656" cy="461665"/>
          </a:xfrm>
          <a:prstGeom prst="rect">
            <a:avLst/>
          </a:prstGeom>
          <a:noFill/>
        </p:spPr>
        <p:txBody>
          <a:bodyPr wrap="square" rtlCol="0">
            <a:spAutoFit/>
          </a:bodyPr>
          <a:lstStyle/>
          <a:p>
            <a:pPr marL="285750" indent="-285750">
              <a:buFont typeface="Wingdings" charset="2"/>
              <a:buChar char="§"/>
            </a:pPr>
            <a:r>
              <a:rPr lang="en-US" sz="2400" dirty="0" smtClean="0"/>
              <a:t>Wrist Bending</a:t>
            </a:r>
            <a:endParaRPr lang="en-US" sz="2400" dirty="0"/>
          </a:p>
        </p:txBody>
      </p:sp>
      <p:sp>
        <p:nvSpPr>
          <p:cNvPr id="5" name="TextBox 4"/>
          <p:cNvSpPr txBox="1"/>
          <p:nvPr/>
        </p:nvSpPr>
        <p:spPr>
          <a:xfrm>
            <a:off x="5342786" y="4122622"/>
            <a:ext cx="2940656" cy="461665"/>
          </a:xfrm>
          <a:prstGeom prst="rect">
            <a:avLst/>
          </a:prstGeom>
          <a:noFill/>
        </p:spPr>
        <p:txBody>
          <a:bodyPr wrap="square" rtlCol="0">
            <a:spAutoFit/>
          </a:bodyPr>
          <a:lstStyle/>
          <a:p>
            <a:pPr marL="285750" indent="-285750">
              <a:buFont typeface="Wingdings" charset="2"/>
              <a:buChar char="§"/>
            </a:pPr>
            <a:r>
              <a:rPr lang="en-US" sz="2400" dirty="0" smtClean="0"/>
              <a:t>Wing &amp; Prayer</a:t>
            </a:r>
            <a:endParaRPr lang="en-US" sz="2400" dirty="0"/>
          </a:p>
        </p:txBody>
      </p:sp>
      <p:sp>
        <p:nvSpPr>
          <p:cNvPr id="6" name="TextBox 5"/>
          <p:cNvSpPr txBox="1"/>
          <p:nvPr/>
        </p:nvSpPr>
        <p:spPr>
          <a:xfrm>
            <a:off x="5522294" y="5899437"/>
            <a:ext cx="2761147" cy="461665"/>
          </a:xfrm>
          <a:prstGeom prst="rect">
            <a:avLst/>
          </a:prstGeom>
          <a:noFill/>
        </p:spPr>
        <p:txBody>
          <a:bodyPr wrap="square" rtlCol="0">
            <a:spAutoFit/>
          </a:bodyPr>
          <a:lstStyle/>
          <a:p>
            <a:pPr marL="285750" indent="-285750">
              <a:buFont typeface="Wingdings" charset="2"/>
              <a:buChar char="§"/>
            </a:pPr>
            <a:r>
              <a:rPr lang="en-US" sz="2400" dirty="0" smtClean="0"/>
              <a:t>Shoulder Rolls</a:t>
            </a:r>
            <a:endParaRPr lang="en-US" sz="2400" dirty="0"/>
          </a:p>
        </p:txBody>
      </p:sp>
    </p:spTree>
    <p:extLst>
      <p:ext uri="{BB962C8B-B14F-4D97-AF65-F5344CB8AC3E}">
        <p14:creationId xmlns:p14="http://schemas.microsoft.com/office/powerpoint/2010/main" val="22628292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Chair side Stretches</a:t>
            </a:r>
            <a:endParaRPr lang="en-US" dirty="0"/>
          </a:p>
        </p:txBody>
      </p:sp>
      <p:sp>
        <p:nvSpPr>
          <p:cNvPr id="3" name="Content Placeholder 2"/>
          <p:cNvSpPr>
            <a:spLocks noGrp="1"/>
          </p:cNvSpPr>
          <p:nvPr>
            <p:ph idx="1"/>
          </p:nvPr>
        </p:nvSpPr>
        <p:spPr>
          <a:xfrm>
            <a:off x="641622" y="1648406"/>
            <a:ext cx="7556313" cy="1382854"/>
          </a:xfrm>
        </p:spPr>
        <p:txBody>
          <a:bodyPr/>
          <a:lstStyle/>
          <a:p>
            <a:r>
              <a:rPr lang="en-US" dirty="0" smtClean="0"/>
              <a:t>Relief of aches from being seated all day</a:t>
            </a:r>
          </a:p>
          <a:p>
            <a:r>
              <a:rPr lang="en-US" dirty="0" smtClean="0"/>
              <a:t>Stretching out the wrists, shoulders, forearms, and neck.</a:t>
            </a:r>
          </a:p>
          <a:p>
            <a:endParaRPr lang="en-US" dirty="0"/>
          </a:p>
        </p:txBody>
      </p:sp>
      <p:pic>
        <p:nvPicPr>
          <p:cNvPr id="4" name="Picture 3"/>
          <p:cNvPicPr>
            <a:picLocks noChangeAspect="1"/>
          </p:cNvPicPr>
          <p:nvPr/>
        </p:nvPicPr>
        <p:blipFill rotWithShape="1">
          <a:blip r:embed="rId3"/>
          <a:srcRect t="18773" b="16939"/>
          <a:stretch/>
        </p:blipFill>
        <p:spPr>
          <a:xfrm>
            <a:off x="6854191" y="3436857"/>
            <a:ext cx="2143125" cy="1485900"/>
          </a:xfrm>
          <a:prstGeom prst="rect">
            <a:avLst/>
          </a:prstGeom>
        </p:spPr>
      </p:pic>
      <p:pic>
        <p:nvPicPr>
          <p:cNvPr id="5" name="Picture 4"/>
          <p:cNvPicPr>
            <a:picLocks noChangeAspect="1"/>
          </p:cNvPicPr>
          <p:nvPr/>
        </p:nvPicPr>
        <p:blipFill>
          <a:blip r:embed="rId4"/>
          <a:stretch>
            <a:fillRect/>
          </a:stretch>
        </p:blipFill>
        <p:spPr>
          <a:xfrm>
            <a:off x="178983" y="3436857"/>
            <a:ext cx="2447925" cy="1485900"/>
          </a:xfrm>
          <a:prstGeom prst="rect">
            <a:avLst/>
          </a:prstGeom>
        </p:spPr>
      </p:pic>
      <p:pic>
        <p:nvPicPr>
          <p:cNvPr id="6" name="Picture 5"/>
          <p:cNvPicPr>
            <a:picLocks noChangeAspect="1"/>
          </p:cNvPicPr>
          <p:nvPr/>
        </p:nvPicPr>
        <p:blipFill rotWithShape="1">
          <a:blip r:embed="rId5"/>
          <a:srcRect l="11915" t="5217" r="11664" b="5921"/>
          <a:stretch/>
        </p:blipFill>
        <p:spPr>
          <a:xfrm>
            <a:off x="2626907" y="3802333"/>
            <a:ext cx="1500215" cy="2616627"/>
          </a:xfrm>
          <a:prstGeom prst="rect">
            <a:avLst/>
          </a:prstGeom>
        </p:spPr>
      </p:pic>
      <p:pic>
        <p:nvPicPr>
          <p:cNvPr id="7" name="Picture 6"/>
          <p:cNvPicPr>
            <a:picLocks noChangeAspect="1"/>
          </p:cNvPicPr>
          <p:nvPr/>
        </p:nvPicPr>
        <p:blipFill>
          <a:blip r:embed="rId6"/>
          <a:stretch>
            <a:fillRect/>
          </a:stretch>
        </p:blipFill>
        <p:spPr>
          <a:xfrm>
            <a:off x="4419779" y="3802333"/>
            <a:ext cx="2240847" cy="2581477"/>
          </a:xfrm>
          <a:prstGeom prst="rect">
            <a:avLst/>
          </a:prstGeom>
        </p:spPr>
      </p:pic>
    </p:spTree>
    <p:extLst>
      <p:ext uri="{BB962C8B-B14F-4D97-AF65-F5344CB8AC3E}">
        <p14:creationId xmlns:p14="http://schemas.microsoft.com/office/powerpoint/2010/main" val="3724033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MSD?</a:t>
            </a:r>
            <a:endParaRPr lang="en-US" dirty="0"/>
          </a:p>
        </p:txBody>
      </p:sp>
      <p:sp>
        <p:nvSpPr>
          <p:cNvPr id="3" name="Content Placeholder 2"/>
          <p:cNvSpPr>
            <a:spLocks noGrp="1"/>
          </p:cNvSpPr>
          <p:nvPr>
            <p:ph idx="1"/>
          </p:nvPr>
        </p:nvSpPr>
        <p:spPr>
          <a:xfrm>
            <a:off x="498474" y="2424662"/>
            <a:ext cx="8491824" cy="4516946"/>
          </a:xfrm>
        </p:spPr>
        <p:txBody>
          <a:bodyPr>
            <a:normAutofit/>
          </a:bodyPr>
          <a:lstStyle/>
          <a:p>
            <a:r>
              <a:rPr lang="en-US" dirty="0"/>
              <a:t>“MSD stands for musculoskeletal disorder, it is a condition where parts of the musculoskeletal system, including: muscles, tendons, and nerves, are injured over time</a:t>
            </a:r>
            <a:r>
              <a:rPr lang="en-US" dirty="0" smtClean="0"/>
              <a:t>.”</a:t>
            </a:r>
          </a:p>
          <a:p>
            <a:pPr marL="0" indent="0">
              <a:buNone/>
            </a:pPr>
            <a:endParaRPr lang="en-US" dirty="0"/>
          </a:p>
          <a:p>
            <a:pPr lvl="1"/>
            <a:r>
              <a:rPr lang="en-US" dirty="0"/>
              <a:t>“Occurs when too much stress is exerted on a body part, resulting in pain</a:t>
            </a:r>
            <a:r>
              <a:rPr lang="en-US" dirty="0" smtClean="0"/>
              <a:t>”</a:t>
            </a:r>
          </a:p>
          <a:p>
            <a:pPr lvl="1"/>
            <a:endParaRPr lang="en-US" dirty="0"/>
          </a:p>
          <a:p>
            <a:pPr lvl="1"/>
            <a:r>
              <a:rPr lang="en-US" dirty="0"/>
              <a:t>“When a body part is overused repeatedly, the constant stress causes damage</a:t>
            </a:r>
            <a:r>
              <a:rPr lang="en-US" dirty="0" smtClean="0"/>
              <a:t>”</a:t>
            </a:r>
          </a:p>
          <a:p>
            <a:pPr lvl="1"/>
            <a:endParaRPr lang="en-US" dirty="0"/>
          </a:p>
          <a:p>
            <a:pPr lvl="1"/>
            <a:r>
              <a:rPr lang="en-US" dirty="0"/>
              <a:t>Mainly </a:t>
            </a:r>
            <a:r>
              <a:rPr lang="en-US" dirty="0" smtClean="0"/>
              <a:t>affects </a:t>
            </a:r>
            <a:r>
              <a:rPr lang="en-US" dirty="0"/>
              <a:t>the neck, shoulders, </a:t>
            </a:r>
            <a:r>
              <a:rPr lang="en-US" dirty="0" smtClean="0"/>
              <a:t>hands, upper and lower back </a:t>
            </a:r>
            <a:endParaRPr lang="en-US" dirty="0"/>
          </a:p>
          <a:p>
            <a:endParaRPr lang="en-US" dirty="0"/>
          </a:p>
        </p:txBody>
      </p:sp>
      <p:pic>
        <p:nvPicPr>
          <p:cNvPr id="4" name="Picture 3" descr="msd im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42" y="247964"/>
            <a:ext cx="4728780" cy="2144281"/>
          </a:xfrm>
          <a:prstGeom prst="rect">
            <a:avLst/>
          </a:prstGeom>
        </p:spPr>
      </p:pic>
    </p:spTree>
    <p:extLst>
      <p:ext uri="{BB962C8B-B14F-4D97-AF65-F5344CB8AC3E}">
        <p14:creationId xmlns:p14="http://schemas.microsoft.com/office/powerpoint/2010/main" val="4122287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13" y="28251"/>
            <a:ext cx="3457888" cy="1116106"/>
          </a:xfrm>
        </p:spPr>
        <p:txBody>
          <a:bodyPr/>
          <a:lstStyle/>
          <a:p>
            <a:r>
              <a:rPr lang="en-US" dirty="0" smtClean="0"/>
              <a:t>At Home Yoga </a:t>
            </a:r>
            <a:endParaRPr lang="en-US" dirty="0"/>
          </a:p>
        </p:txBody>
      </p:sp>
      <p:pic>
        <p:nvPicPr>
          <p:cNvPr id="4" name="Picture 3" descr="Yoga poses at home.gif"/>
          <p:cNvPicPr>
            <a:picLocks noChangeAspect="1"/>
          </p:cNvPicPr>
          <p:nvPr/>
        </p:nvPicPr>
        <p:blipFill rotWithShape="1">
          <a:blip r:embed="rId3">
            <a:extLst>
              <a:ext uri="{28A0092B-C50C-407E-A947-70E740481C1C}">
                <a14:useLocalDpi xmlns:a14="http://schemas.microsoft.com/office/drawing/2010/main" val="0"/>
              </a:ext>
            </a:extLst>
          </a:blip>
          <a:srcRect t="50922" b="20051"/>
          <a:stretch/>
        </p:blipFill>
        <p:spPr>
          <a:xfrm>
            <a:off x="147261" y="3901766"/>
            <a:ext cx="8798857" cy="2335013"/>
          </a:xfrm>
          <a:prstGeom prst="rect">
            <a:avLst/>
          </a:prstGeom>
        </p:spPr>
      </p:pic>
      <p:pic>
        <p:nvPicPr>
          <p:cNvPr id="3" name="Picture 2" descr="Yoga poses at home.gif"/>
          <p:cNvPicPr>
            <a:picLocks noChangeAspect="1"/>
          </p:cNvPicPr>
          <p:nvPr/>
        </p:nvPicPr>
        <p:blipFill rotWithShape="1">
          <a:blip r:embed="rId3">
            <a:extLst>
              <a:ext uri="{28A0092B-C50C-407E-A947-70E740481C1C}">
                <a14:useLocalDpi xmlns:a14="http://schemas.microsoft.com/office/drawing/2010/main" val="0"/>
              </a:ext>
            </a:extLst>
          </a:blip>
          <a:srcRect b="65918"/>
          <a:stretch/>
        </p:blipFill>
        <p:spPr>
          <a:xfrm>
            <a:off x="423376" y="809801"/>
            <a:ext cx="8329038" cy="2852707"/>
          </a:xfrm>
          <a:prstGeom prst="rect">
            <a:avLst/>
          </a:prstGeom>
        </p:spPr>
      </p:pic>
    </p:spTree>
    <p:extLst>
      <p:ext uri="{BB962C8B-B14F-4D97-AF65-F5344CB8AC3E}">
        <p14:creationId xmlns:p14="http://schemas.microsoft.com/office/powerpoint/2010/main" val="2199647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011" y="764517"/>
            <a:ext cx="4915286" cy="946582"/>
          </a:xfrm>
        </p:spPr>
        <p:txBody>
          <a:bodyPr/>
          <a:lstStyle/>
          <a:p>
            <a:pPr algn="ctr"/>
            <a:r>
              <a:rPr lang="en-US" dirty="0" smtClean="0"/>
              <a:t>Our Goal </a:t>
            </a:r>
            <a:endParaRPr lang="en-US" dirty="0"/>
          </a:p>
        </p:txBody>
      </p:sp>
      <p:sp>
        <p:nvSpPr>
          <p:cNvPr id="3" name="Content Placeholder 2"/>
          <p:cNvSpPr>
            <a:spLocks noGrp="1"/>
          </p:cNvSpPr>
          <p:nvPr>
            <p:ph idx="1"/>
          </p:nvPr>
        </p:nvSpPr>
        <p:spPr>
          <a:xfrm>
            <a:off x="2109360" y="1863990"/>
            <a:ext cx="6302707" cy="3500416"/>
          </a:xfrm>
        </p:spPr>
        <p:txBody>
          <a:bodyPr>
            <a:normAutofit/>
          </a:bodyPr>
          <a:lstStyle/>
          <a:p>
            <a:r>
              <a:rPr lang="en-US" dirty="0" smtClean="0"/>
              <a:t>Be aware of the new habits you have made throughout your career.</a:t>
            </a:r>
          </a:p>
          <a:p>
            <a:r>
              <a:rPr lang="en-US" dirty="0" smtClean="0"/>
              <a:t>Slowly but surely try to break those new habits by going back to the basics with EVERY PATIENT!</a:t>
            </a:r>
          </a:p>
          <a:p>
            <a:r>
              <a:rPr lang="en-US" dirty="0" smtClean="0"/>
              <a:t>Incorporate chair side stretches into your daily routine.</a:t>
            </a:r>
          </a:p>
          <a:p>
            <a:r>
              <a:rPr lang="en-US" dirty="0" smtClean="0"/>
              <a:t>Try a yoga class or at home yoga to help stretch out aches and pains from the day.</a:t>
            </a:r>
            <a:endParaRPr lang="en-US" dirty="0"/>
          </a:p>
        </p:txBody>
      </p:sp>
      <p:pic>
        <p:nvPicPr>
          <p:cNvPr id="4" name="Picture 3" descr="pup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954715" cy="2606287"/>
          </a:xfrm>
          <a:prstGeom prst="rect">
            <a:avLst/>
          </a:prstGeom>
        </p:spPr>
      </p:pic>
    </p:spTree>
    <p:extLst>
      <p:ext uri="{BB962C8B-B14F-4D97-AF65-F5344CB8AC3E}">
        <p14:creationId xmlns:p14="http://schemas.microsoft.com/office/powerpoint/2010/main" val="21250400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652292"/>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498475" y="785443"/>
            <a:ext cx="7556312" cy="6072557"/>
          </a:xfrm>
        </p:spPr>
        <p:txBody>
          <a:bodyPr>
            <a:normAutofit fontScale="70000" lnSpcReduction="20000"/>
          </a:bodyPr>
          <a:lstStyle/>
          <a:p>
            <a:r>
              <a:rPr lang="en-US" dirty="0" smtClean="0"/>
              <a:t>“Dental hygiene Economics.” – </a:t>
            </a:r>
            <a:r>
              <a:rPr lang="en-US" i="1" dirty="0" smtClean="0"/>
              <a:t>Registered Dental Hygienist.  </a:t>
            </a:r>
            <a:r>
              <a:rPr lang="en-US" dirty="0" smtClean="0"/>
              <a:t>Web. 27 Sept. 2015. </a:t>
            </a:r>
            <a:r>
              <a:rPr lang="en-US" dirty="0" smtClean="0">
                <a:hlinkClick r:id="rId3"/>
              </a:rPr>
              <a:t>http://www.rdhmag.com/articles/print/volume-31/issue-8/features/dental-hygiene-economics.html</a:t>
            </a:r>
            <a:r>
              <a:rPr lang="en-US" dirty="0" smtClean="0"/>
              <a:t>.</a:t>
            </a:r>
            <a:endParaRPr lang="en-US" dirty="0"/>
          </a:p>
          <a:p>
            <a:r>
              <a:rPr lang="en-US" dirty="0">
                <a:hlinkClick r:id="rId4"/>
              </a:rPr>
              <a:t>http://www.rdhmag.com/articles/print/volume-32/issue-1/features/postitioning-for-success.html</a:t>
            </a:r>
            <a:endParaRPr lang="en-US" dirty="0"/>
          </a:p>
          <a:p>
            <a:r>
              <a:rPr lang="en-US" dirty="0">
                <a:hlinkClick r:id="rId5"/>
              </a:rPr>
              <a:t>http://www.dentistryiq.com/articles/2014/06/where-do-you-stand-with-your-dental-</a:t>
            </a:r>
            <a:r>
              <a:rPr lang="en-US" dirty="0" smtClean="0">
                <a:hlinkClick r:id="rId5"/>
              </a:rPr>
              <a:t>ergonomics.html</a:t>
            </a:r>
            <a:endParaRPr lang="en-US" dirty="0"/>
          </a:p>
          <a:p>
            <a:r>
              <a:rPr lang="en-US" dirty="0">
                <a:hlinkClick r:id="rId6"/>
              </a:rPr>
              <a:t>http://www.ada.org/en/publications/ada-professional-product-review-ppr/archives/2014/november/ergonomics-and-dental-practice-preventing-work-related-musculoskeletal-problems</a:t>
            </a:r>
            <a:endParaRPr lang="en-US" dirty="0"/>
          </a:p>
          <a:p>
            <a:r>
              <a:rPr lang="en-US" dirty="0"/>
              <a:t>Warren, N. (2010). Causes of musculoskeletal disorders in dental hygienists and dental hygiene students: A study of combined biomechanical and psychosocial risk factors. </a:t>
            </a:r>
            <a:r>
              <a:rPr lang="en-US" i="1" dirty="0"/>
              <a:t>Work</a:t>
            </a:r>
            <a:r>
              <a:rPr lang="en-US" dirty="0"/>
              <a:t>, </a:t>
            </a:r>
            <a:r>
              <a:rPr lang="en-US" i="1" dirty="0"/>
              <a:t>35</a:t>
            </a:r>
            <a:r>
              <a:rPr lang="en-US" dirty="0"/>
              <a:t>(4), 441-454. doi:10.3233/WOR-2010-0981</a:t>
            </a:r>
          </a:p>
          <a:p>
            <a:r>
              <a:rPr lang="en-US" dirty="0"/>
              <a:t>Noh, H., &amp; Roh, H. (2013). Approach of Industrial Physical Therapy to Assessment of the Musculoskeletal System and Ergonomic Risk Factors of the Dental Hygienist. </a:t>
            </a:r>
            <a:r>
              <a:rPr lang="en-US" i="1" dirty="0"/>
              <a:t>Journal Of Physical Therapy Science</a:t>
            </a:r>
            <a:r>
              <a:rPr lang="en-US" dirty="0"/>
              <a:t>, </a:t>
            </a:r>
            <a:r>
              <a:rPr lang="en-US" i="1" dirty="0"/>
              <a:t>25</a:t>
            </a:r>
            <a:r>
              <a:rPr lang="en-US" dirty="0"/>
              <a:t>(7), 821-826. doi:10.1589/jpts.25.821</a:t>
            </a:r>
          </a:p>
          <a:p>
            <a:r>
              <a:rPr lang="en-US" dirty="0"/>
              <a:t>Hayes, M. J., Smith, D. R., &amp; Taylor, J. A. (2014). Musculoskeletal Disorders in a 3 Year Longitudinal Cohort of Dental Hygiene Students. </a:t>
            </a:r>
            <a:r>
              <a:rPr lang="en-US" i="1" dirty="0"/>
              <a:t>Journal Of Dental Hygiene</a:t>
            </a:r>
            <a:r>
              <a:rPr lang="en-US" dirty="0"/>
              <a:t>, </a:t>
            </a:r>
            <a:r>
              <a:rPr lang="en-US" i="1" dirty="0"/>
              <a:t>88</a:t>
            </a:r>
            <a:r>
              <a:rPr lang="en-US" dirty="0"/>
              <a:t>(1), 36-41. </a:t>
            </a:r>
          </a:p>
          <a:p>
            <a:r>
              <a:rPr lang="en-US" dirty="0"/>
              <a:t>Simmer-Beck, M., &amp; Branson, B. G. (2010). An evidence-based review of ergonomic features of dental hygiene instruments. </a:t>
            </a:r>
            <a:r>
              <a:rPr lang="en-US" i="1" dirty="0"/>
              <a:t>Work</a:t>
            </a:r>
            <a:r>
              <a:rPr lang="en-US" dirty="0"/>
              <a:t>, </a:t>
            </a:r>
            <a:r>
              <a:rPr lang="en-US" i="1" dirty="0"/>
              <a:t>35</a:t>
            </a:r>
            <a:r>
              <a:rPr lang="en-US" dirty="0"/>
              <a:t>(4), 477-485. doi:10.3233/WOR-2010-0984</a:t>
            </a:r>
          </a:p>
          <a:p>
            <a:r>
              <a:rPr lang="en-US" dirty="0"/>
              <a:t>Nield-Gehrig, J. (2013). Principles of Positioning. In </a:t>
            </a:r>
            <a:r>
              <a:rPr lang="en-US" i="1" dirty="0"/>
              <a:t>Fundamentals of periodontal </a:t>
            </a:r>
            <a:r>
              <a:rPr lang="en-US" i="1" dirty="0" smtClean="0"/>
              <a:t>instrumentation </a:t>
            </a:r>
            <a:r>
              <a:rPr lang="en-US" i="1" dirty="0"/>
              <a:t>and advanced root instrumentation</a:t>
            </a:r>
            <a:r>
              <a:rPr lang="en-US" dirty="0"/>
              <a:t> (7th ed., pp. 11-12). </a:t>
            </a:r>
          </a:p>
        </p:txBody>
      </p:sp>
    </p:spTree>
    <p:extLst>
      <p:ext uri="{BB962C8B-B14F-4D97-AF65-F5344CB8AC3E}">
        <p14:creationId xmlns:p14="http://schemas.microsoft.com/office/powerpoint/2010/main" val="733594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2814"/>
            <a:ext cx="7556313" cy="1116106"/>
          </a:xfrm>
        </p:spPr>
        <p:txBody>
          <a:bodyPr/>
          <a:lstStyle/>
          <a:p>
            <a:pPr algn="ctr"/>
            <a:r>
              <a:rPr lang="en-US" dirty="0" smtClean="0"/>
              <a:t>Prevalence of MSD in the Dental field</a:t>
            </a:r>
            <a:endParaRPr lang="en-US" dirty="0"/>
          </a:p>
        </p:txBody>
      </p:sp>
      <p:sp>
        <p:nvSpPr>
          <p:cNvPr id="3" name="Content Placeholder 2"/>
          <p:cNvSpPr>
            <a:spLocks noGrp="1"/>
          </p:cNvSpPr>
          <p:nvPr>
            <p:ph idx="1"/>
          </p:nvPr>
        </p:nvSpPr>
        <p:spPr>
          <a:xfrm>
            <a:off x="498474" y="1920241"/>
            <a:ext cx="7556313" cy="4045866"/>
          </a:xfrm>
        </p:spPr>
        <p:txBody>
          <a:bodyPr/>
          <a:lstStyle/>
          <a:p>
            <a:r>
              <a:rPr lang="en-US" dirty="0" smtClean="0"/>
              <a:t>“Over </a:t>
            </a:r>
            <a:r>
              <a:rPr lang="en-US" dirty="0"/>
              <a:t>60% </a:t>
            </a:r>
            <a:r>
              <a:rPr lang="en-US" dirty="0" smtClean="0"/>
              <a:t>of dentists &amp; dental hygienists have </a:t>
            </a:r>
            <a:r>
              <a:rPr lang="en-US" dirty="0"/>
              <a:t>experienced musculoskeletal pain.</a:t>
            </a:r>
            <a:r>
              <a:rPr lang="en-US" dirty="0" smtClean="0"/>
              <a:t>”</a:t>
            </a:r>
          </a:p>
          <a:p>
            <a:endParaRPr lang="en-US" dirty="0"/>
          </a:p>
          <a:p>
            <a:r>
              <a:rPr lang="en-US" dirty="0" smtClean="0"/>
              <a:t>Begins early</a:t>
            </a:r>
          </a:p>
          <a:p>
            <a:endParaRPr lang="en-US" dirty="0" smtClean="0"/>
          </a:p>
          <a:p>
            <a:r>
              <a:rPr lang="en-US" dirty="0" smtClean="0"/>
              <a:t>“</a:t>
            </a:r>
            <a:r>
              <a:rPr lang="en-US" dirty="0"/>
              <a:t>MSDs continue to be a major source of disability and lost work time in dental professionals.”</a:t>
            </a:r>
          </a:p>
          <a:p>
            <a:pPr marL="0" indent="0">
              <a:buNone/>
            </a:pPr>
            <a:endParaRPr lang="en-US" dirty="0"/>
          </a:p>
          <a:p>
            <a:endParaRPr lang="en-US" dirty="0"/>
          </a:p>
        </p:txBody>
      </p:sp>
    </p:spTree>
    <p:extLst>
      <p:ext uri="{BB962C8B-B14F-4D97-AF65-F5344CB8AC3E}">
        <p14:creationId xmlns:p14="http://schemas.microsoft.com/office/powerpoint/2010/main" val="597285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signs and symptoms to be aware of</a:t>
            </a:r>
            <a:endParaRPr lang="en-US" dirty="0"/>
          </a:p>
        </p:txBody>
      </p:sp>
      <p:sp>
        <p:nvSpPr>
          <p:cNvPr id="3" name="Content Placeholder 2"/>
          <p:cNvSpPr>
            <a:spLocks noGrp="1"/>
          </p:cNvSpPr>
          <p:nvPr>
            <p:ph idx="1"/>
          </p:nvPr>
        </p:nvSpPr>
        <p:spPr>
          <a:xfrm>
            <a:off x="498473" y="1868675"/>
            <a:ext cx="7556313" cy="4384503"/>
          </a:xfrm>
        </p:spPr>
        <p:txBody>
          <a:bodyPr>
            <a:normAutofit fontScale="92500" lnSpcReduction="10000"/>
          </a:bodyPr>
          <a:lstStyle/>
          <a:p>
            <a:pPr lvl="0"/>
            <a:r>
              <a:rPr lang="en-US" sz="2400" dirty="0"/>
              <a:t>Decreased range of motion</a:t>
            </a:r>
          </a:p>
          <a:p>
            <a:pPr lvl="0"/>
            <a:r>
              <a:rPr lang="en-US" sz="2400" dirty="0"/>
              <a:t>Decreased grip strength</a:t>
            </a:r>
          </a:p>
          <a:p>
            <a:pPr lvl="0"/>
            <a:r>
              <a:rPr lang="en-US" sz="2400" dirty="0"/>
              <a:t>Loss of function</a:t>
            </a:r>
          </a:p>
          <a:p>
            <a:pPr lvl="0"/>
            <a:r>
              <a:rPr lang="en-US" sz="2400" dirty="0"/>
              <a:t>Muscle fatigue</a:t>
            </a:r>
          </a:p>
          <a:p>
            <a:pPr lvl="0"/>
            <a:r>
              <a:rPr lang="en-US" sz="2400" dirty="0"/>
              <a:t>Numbness</a:t>
            </a:r>
          </a:p>
          <a:p>
            <a:pPr lvl="0"/>
            <a:r>
              <a:rPr lang="en-US" sz="2400" dirty="0"/>
              <a:t>Burning</a:t>
            </a:r>
          </a:p>
          <a:p>
            <a:pPr lvl="0"/>
            <a:r>
              <a:rPr lang="en-US" sz="2400" dirty="0"/>
              <a:t>Pain</a:t>
            </a:r>
          </a:p>
          <a:p>
            <a:pPr lvl="0"/>
            <a:r>
              <a:rPr lang="en-US" sz="2400" dirty="0"/>
              <a:t>Tingling</a:t>
            </a:r>
          </a:p>
          <a:p>
            <a:endParaRPr lang="en-US" dirty="0"/>
          </a:p>
        </p:txBody>
      </p:sp>
    </p:spTree>
    <p:extLst>
      <p:ext uri="{BB962C8B-B14F-4D97-AF65-F5344CB8AC3E}">
        <p14:creationId xmlns:p14="http://schemas.microsoft.com/office/powerpoint/2010/main" val="35859836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Risk Factors to avoid</a:t>
            </a:r>
            <a:endParaRPr lang="en-US" dirty="0"/>
          </a:p>
        </p:txBody>
      </p:sp>
      <p:sp>
        <p:nvSpPr>
          <p:cNvPr id="3" name="Content Placeholder 2"/>
          <p:cNvSpPr>
            <a:spLocks noGrp="1"/>
          </p:cNvSpPr>
          <p:nvPr>
            <p:ph idx="1"/>
          </p:nvPr>
        </p:nvSpPr>
        <p:spPr>
          <a:xfrm>
            <a:off x="498474" y="1430676"/>
            <a:ext cx="7556313" cy="4806427"/>
          </a:xfrm>
        </p:spPr>
        <p:txBody>
          <a:bodyPr>
            <a:normAutofit/>
          </a:bodyPr>
          <a:lstStyle/>
          <a:p>
            <a:pPr lvl="0"/>
            <a:r>
              <a:rPr lang="en-US" sz="2400" dirty="0"/>
              <a:t>Awkward positions</a:t>
            </a:r>
          </a:p>
          <a:p>
            <a:pPr lvl="0"/>
            <a:r>
              <a:rPr lang="en-US" sz="2400" dirty="0" smtClean="0"/>
              <a:t>Repetition </a:t>
            </a:r>
          </a:p>
          <a:p>
            <a:pPr lvl="0"/>
            <a:r>
              <a:rPr lang="en-US" sz="2400" dirty="0" smtClean="0"/>
              <a:t>Static </a:t>
            </a:r>
            <a:r>
              <a:rPr lang="en-US" sz="2400" dirty="0"/>
              <a:t>postures</a:t>
            </a:r>
          </a:p>
          <a:p>
            <a:pPr lvl="0"/>
            <a:r>
              <a:rPr lang="en-US" sz="2400" dirty="0"/>
              <a:t>Visual fatigue due to poor visualization.</a:t>
            </a:r>
          </a:p>
          <a:p>
            <a:pPr lvl="0"/>
            <a:r>
              <a:rPr lang="en-US" sz="2400" dirty="0"/>
              <a:t>Excessive force</a:t>
            </a:r>
          </a:p>
          <a:p>
            <a:pPr lvl="0"/>
            <a:r>
              <a:rPr lang="en-US" sz="2400" dirty="0"/>
              <a:t>Prolonged exertions</a:t>
            </a:r>
          </a:p>
          <a:p>
            <a:pPr lvl="0"/>
            <a:r>
              <a:rPr lang="en-US" sz="2400" dirty="0"/>
              <a:t>Heavy </a:t>
            </a:r>
            <a:r>
              <a:rPr lang="en-US" sz="2400" dirty="0" smtClean="0"/>
              <a:t>instruments</a:t>
            </a:r>
          </a:p>
          <a:p>
            <a:pPr lvl="0"/>
            <a:r>
              <a:rPr lang="en-US" sz="2400" dirty="0" smtClean="0"/>
              <a:t>Tight grip</a:t>
            </a:r>
            <a:endParaRPr lang="en-US" sz="2400" dirty="0"/>
          </a:p>
          <a:p>
            <a:endParaRPr lang="en-US" dirty="0"/>
          </a:p>
        </p:txBody>
      </p:sp>
    </p:spTree>
    <p:extLst>
      <p:ext uri="{BB962C8B-B14F-4D97-AF65-F5344CB8AC3E}">
        <p14:creationId xmlns:p14="http://schemas.microsoft.com/office/powerpoint/2010/main" val="23581458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Basics</a:t>
            </a:r>
            <a:endParaRPr lang="en-US" dirty="0"/>
          </a:p>
        </p:txBody>
      </p:sp>
      <p:sp>
        <p:nvSpPr>
          <p:cNvPr id="3" name="Content Placeholder 2"/>
          <p:cNvSpPr>
            <a:spLocks noGrp="1"/>
          </p:cNvSpPr>
          <p:nvPr>
            <p:ph idx="1"/>
          </p:nvPr>
        </p:nvSpPr>
        <p:spPr>
          <a:xfrm>
            <a:off x="498474" y="1287082"/>
            <a:ext cx="7556313" cy="5306366"/>
          </a:xfrm>
        </p:spPr>
        <p:txBody>
          <a:bodyPr>
            <a:normAutofit/>
          </a:bodyPr>
          <a:lstStyle/>
          <a:p>
            <a:pPr>
              <a:buFont typeface="Wingdings" charset="2"/>
              <a:buChar char="§"/>
            </a:pPr>
            <a:r>
              <a:rPr lang="en-US" dirty="0" smtClean="0"/>
              <a:t>Building Blocks of Periodontal Instrumentation</a:t>
            </a:r>
          </a:p>
          <a:p>
            <a:pPr lvl="1">
              <a:buFont typeface="Wingdings" charset="2"/>
              <a:buChar char="§"/>
            </a:pPr>
            <a:r>
              <a:rPr lang="en-US" dirty="0" smtClean="0"/>
              <a:t>Position</a:t>
            </a:r>
            <a:r>
              <a:rPr lang="en-US" dirty="0"/>
              <a:t>, grasp, mirror, finger rests, &amp; stroke.  </a:t>
            </a:r>
            <a:endParaRPr lang="en-US" dirty="0" smtClean="0"/>
          </a:p>
          <a:p>
            <a:pPr>
              <a:buFont typeface="Wingdings" charset="2"/>
              <a:buChar char="§"/>
            </a:pPr>
            <a:r>
              <a:rPr lang="en-US" dirty="0" smtClean="0"/>
              <a:t>Establishing </a:t>
            </a:r>
            <a:r>
              <a:rPr lang="en-US" dirty="0"/>
              <a:t>position: </a:t>
            </a:r>
            <a:endParaRPr lang="en-US" dirty="0" smtClean="0"/>
          </a:p>
          <a:p>
            <a:pPr lvl="1">
              <a:buFont typeface="Wingdings" charset="2"/>
              <a:buChar char="§"/>
            </a:pPr>
            <a:r>
              <a:rPr lang="en-US" dirty="0" smtClean="0"/>
              <a:t>Me</a:t>
            </a:r>
            <a:endParaRPr lang="en-US" dirty="0"/>
          </a:p>
          <a:p>
            <a:pPr lvl="1">
              <a:buFont typeface="Wingdings" charset="2"/>
              <a:buChar char="§"/>
            </a:pPr>
            <a:r>
              <a:rPr lang="en-US" dirty="0"/>
              <a:t>M</a:t>
            </a:r>
            <a:r>
              <a:rPr lang="en-US" dirty="0" smtClean="0"/>
              <a:t>y patient</a:t>
            </a:r>
          </a:p>
          <a:p>
            <a:pPr lvl="1">
              <a:buFont typeface="Wingdings" charset="2"/>
              <a:buChar char="§"/>
            </a:pPr>
            <a:r>
              <a:rPr lang="en-US" dirty="0"/>
              <a:t>M</a:t>
            </a:r>
            <a:r>
              <a:rPr lang="en-US" dirty="0" smtClean="0"/>
              <a:t>y equipment</a:t>
            </a:r>
          </a:p>
          <a:p>
            <a:pPr lvl="1">
              <a:buFont typeface="Wingdings" charset="2"/>
              <a:buChar char="§"/>
            </a:pPr>
            <a:r>
              <a:rPr lang="en-US" dirty="0"/>
              <a:t>M</a:t>
            </a:r>
            <a:r>
              <a:rPr lang="en-US" dirty="0" smtClean="0"/>
              <a:t>y </a:t>
            </a:r>
            <a:r>
              <a:rPr lang="en-US" dirty="0"/>
              <a:t>non-dominant </a:t>
            </a:r>
            <a:r>
              <a:rPr lang="en-US" dirty="0" smtClean="0"/>
              <a:t>hand </a:t>
            </a:r>
          </a:p>
          <a:p>
            <a:pPr lvl="1">
              <a:buFont typeface="Wingdings" charset="2"/>
              <a:buChar char="§"/>
            </a:pPr>
            <a:r>
              <a:rPr lang="en-US" dirty="0"/>
              <a:t>M</a:t>
            </a:r>
            <a:r>
              <a:rPr lang="en-US" dirty="0" smtClean="0"/>
              <a:t>y </a:t>
            </a:r>
            <a:r>
              <a:rPr lang="en-US" dirty="0"/>
              <a:t>dominant hand </a:t>
            </a:r>
            <a:endParaRPr lang="en-US" dirty="0" smtClean="0"/>
          </a:p>
        </p:txBody>
      </p:sp>
      <p:sp>
        <p:nvSpPr>
          <p:cNvPr id="9" name="Rectangle 8"/>
          <p:cNvSpPr/>
          <p:nvPr/>
        </p:nvSpPr>
        <p:spPr>
          <a:xfrm>
            <a:off x="6608344" y="5561056"/>
            <a:ext cx="1270129" cy="1037556"/>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608344" y="4560309"/>
            <a:ext cx="1270129" cy="1037556"/>
          </a:xfrm>
          <a:prstGeom prst="rect">
            <a:avLst/>
          </a:prstGeom>
          <a:solidFill>
            <a:srgbClr val="B728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608344" y="3522753"/>
            <a:ext cx="1270129" cy="1037556"/>
          </a:xfrm>
          <a:prstGeom prst="rect">
            <a:avLst/>
          </a:prstGeom>
          <a:solidFill>
            <a:srgbClr val="78D0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608344" y="2485197"/>
            <a:ext cx="1270129" cy="1037556"/>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608344" y="1452805"/>
            <a:ext cx="1270129" cy="103755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6" name="TextBox 15"/>
          <p:cNvSpPr txBox="1"/>
          <p:nvPr/>
        </p:nvSpPr>
        <p:spPr>
          <a:xfrm>
            <a:off x="6608344" y="5852651"/>
            <a:ext cx="1270129" cy="369332"/>
          </a:xfrm>
          <a:prstGeom prst="rect">
            <a:avLst/>
          </a:prstGeom>
          <a:noFill/>
        </p:spPr>
        <p:txBody>
          <a:bodyPr wrap="square" rtlCol="0">
            <a:spAutoFit/>
          </a:bodyPr>
          <a:lstStyle/>
          <a:p>
            <a:pPr algn="ctr"/>
            <a:r>
              <a:rPr lang="en-US" dirty="0" smtClean="0"/>
              <a:t>Position</a:t>
            </a:r>
            <a:endParaRPr lang="en-US" dirty="0"/>
          </a:p>
        </p:txBody>
      </p:sp>
      <p:sp>
        <p:nvSpPr>
          <p:cNvPr id="17" name="TextBox 16"/>
          <p:cNvSpPr txBox="1"/>
          <p:nvPr/>
        </p:nvSpPr>
        <p:spPr>
          <a:xfrm>
            <a:off x="6737200" y="4821995"/>
            <a:ext cx="994013" cy="369332"/>
          </a:xfrm>
          <a:prstGeom prst="rect">
            <a:avLst/>
          </a:prstGeom>
          <a:noFill/>
        </p:spPr>
        <p:txBody>
          <a:bodyPr wrap="square" rtlCol="0">
            <a:spAutoFit/>
          </a:bodyPr>
          <a:lstStyle/>
          <a:p>
            <a:pPr algn="ctr"/>
            <a:r>
              <a:rPr lang="en-US" dirty="0" smtClean="0"/>
              <a:t>Grasp</a:t>
            </a:r>
            <a:endParaRPr lang="en-US" dirty="0"/>
          </a:p>
        </p:txBody>
      </p:sp>
      <p:sp>
        <p:nvSpPr>
          <p:cNvPr id="18" name="TextBox 17"/>
          <p:cNvSpPr txBox="1"/>
          <p:nvPr/>
        </p:nvSpPr>
        <p:spPr>
          <a:xfrm>
            <a:off x="6608344" y="3846554"/>
            <a:ext cx="1270129" cy="369332"/>
          </a:xfrm>
          <a:prstGeom prst="rect">
            <a:avLst/>
          </a:prstGeom>
          <a:noFill/>
        </p:spPr>
        <p:txBody>
          <a:bodyPr wrap="square" rtlCol="0">
            <a:spAutoFit/>
          </a:bodyPr>
          <a:lstStyle/>
          <a:p>
            <a:pPr algn="ctr"/>
            <a:r>
              <a:rPr lang="en-US" dirty="0" smtClean="0"/>
              <a:t>Mirror</a:t>
            </a:r>
            <a:endParaRPr lang="en-US" dirty="0"/>
          </a:p>
        </p:txBody>
      </p:sp>
      <p:sp>
        <p:nvSpPr>
          <p:cNvPr id="19" name="TextBox 18"/>
          <p:cNvSpPr txBox="1"/>
          <p:nvPr/>
        </p:nvSpPr>
        <p:spPr>
          <a:xfrm>
            <a:off x="6608344" y="2621564"/>
            <a:ext cx="1270129" cy="646331"/>
          </a:xfrm>
          <a:prstGeom prst="rect">
            <a:avLst/>
          </a:prstGeom>
          <a:noFill/>
        </p:spPr>
        <p:txBody>
          <a:bodyPr wrap="square" rtlCol="0">
            <a:spAutoFit/>
          </a:bodyPr>
          <a:lstStyle/>
          <a:p>
            <a:pPr algn="ctr"/>
            <a:r>
              <a:rPr lang="en-US" dirty="0" smtClean="0"/>
              <a:t>Finger Rests</a:t>
            </a:r>
            <a:endParaRPr lang="en-US" dirty="0"/>
          </a:p>
        </p:txBody>
      </p:sp>
      <p:sp>
        <p:nvSpPr>
          <p:cNvPr id="20" name="TextBox 19"/>
          <p:cNvSpPr txBox="1"/>
          <p:nvPr/>
        </p:nvSpPr>
        <p:spPr>
          <a:xfrm>
            <a:off x="6737200" y="1822052"/>
            <a:ext cx="994013" cy="369332"/>
          </a:xfrm>
          <a:prstGeom prst="rect">
            <a:avLst/>
          </a:prstGeom>
          <a:noFill/>
        </p:spPr>
        <p:txBody>
          <a:bodyPr wrap="square" rtlCol="0">
            <a:spAutoFit/>
          </a:bodyPr>
          <a:lstStyle/>
          <a:p>
            <a:pPr algn="ctr"/>
            <a:r>
              <a:rPr lang="en-US" dirty="0" smtClean="0"/>
              <a:t>Stroke</a:t>
            </a:r>
            <a:endParaRPr lang="en-US" dirty="0"/>
          </a:p>
        </p:txBody>
      </p:sp>
    </p:spTree>
    <p:extLst>
      <p:ext uri="{BB962C8B-B14F-4D97-AF65-F5344CB8AC3E}">
        <p14:creationId xmlns:p14="http://schemas.microsoft.com/office/powerpoint/2010/main" val="37197062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4218"/>
            <a:ext cx="7556313" cy="1116106"/>
          </a:xfrm>
        </p:spPr>
        <p:txBody>
          <a:bodyPr/>
          <a:lstStyle/>
          <a:p>
            <a:r>
              <a:rPr lang="en-US" dirty="0" smtClean="0"/>
              <a:t>Back to the Basics: Positioning</a:t>
            </a:r>
            <a:endParaRPr lang="en-US" dirty="0"/>
          </a:p>
        </p:txBody>
      </p:sp>
      <p:pic>
        <p:nvPicPr>
          <p:cNvPr id="4" name="Content Placeholder 3" descr="correct posture.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10392" t="424" r="2579" b="8659"/>
          <a:stretch/>
        </p:blipFill>
        <p:spPr>
          <a:xfrm>
            <a:off x="1350559" y="1068256"/>
            <a:ext cx="2338285" cy="3636998"/>
          </a:xfrm>
        </p:spPr>
      </p:pic>
      <p:pic>
        <p:nvPicPr>
          <p:cNvPr id="5" name="Picture 4" descr="mauvaise_posture-224x300.jpg"/>
          <p:cNvPicPr>
            <a:picLocks noChangeAspect="1"/>
          </p:cNvPicPr>
          <p:nvPr/>
        </p:nvPicPr>
        <p:blipFill rotWithShape="1">
          <a:blip r:embed="rId4">
            <a:extLst>
              <a:ext uri="{28A0092B-C50C-407E-A947-70E740481C1C}">
                <a14:useLocalDpi xmlns:a14="http://schemas.microsoft.com/office/drawing/2010/main" val="0"/>
              </a:ext>
            </a:extLst>
          </a:blip>
          <a:srcRect l="6050" r="11756" b="4541"/>
          <a:stretch/>
        </p:blipFill>
        <p:spPr>
          <a:xfrm>
            <a:off x="5120035" y="1068256"/>
            <a:ext cx="2338284" cy="3636998"/>
          </a:xfrm>
          <a:prstGeom prst="rect">
            <a:avLst/>
          </a:prstGeom>
        </p:spPr>
      </p:pic>
      <p:sp>
        <p:nvSpPr>
          <p:cNvPr id="7" name="TextBox 6"/>
          <p:cNvSpPr txBox="1"/>
          <p:nvPr/>
        </p:nvSpPr>
        <p:spPr>
          <a:xfrm>
            <a:off x="826462" y="4742302"/>
            <a:ext cx="7228325" cy="193899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POSITIONING, POSITIONING, POSITIONING</a:t>
            </a:r>
          </a:p>
          <a:p>
            <a:pPr algn="ct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RIGHT CHAIR POSITIONS &amp; NEUTRAL POSITIONING CAN HELP FIX ALL YOUR MSD SYMPTOMS!</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471095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Basics: Positioning </a:t>
            </a:r>
            <a:endParaRPr lang="en-US" dirty="0"/>
          </a:p>
        </p:txBody>
      </p:sp>
      <p:sp>
        <p:nvSpPr>
          <p:cNvPr id="3" name="Content Placeholder 2"/>
          <p:cNvSpPr>
            <a:spLocks noGrp="1"/>
          </p:cNvSpPr>
          <p:nvPr>
            <p:ph idx="1"/>
          </p:nvPr>
        </p:nvSpPr>
        <p:spPr>
          <a:xfrm>
            <a:off x="498474" y="1382451"/>
            <a:ext cx="8098449" cy="4986772"/>
          </a:xfrm>
        </p:spPr>
        <p:txBody>
          <a:bodyPr>
            <a:normAutofit/>
          </a:bodyPr>
          <a:lstStyle/>
          <a:p>
            <a:r>
              <a:rPr lang="en-US" sz="2800" b="1" dirty="0" smtClean="0"/>
              <a:t>Clinician chair Adjustments</a:t>
            </a:r>
          </a:p>
          <a:p>
            <a:pPr lvl="1"/>
            <a:r>
              <a:rPr lang="en-US" sz="2400" dirty="0" smtClean="0"/>
              <a:t>Adjust the back rest height so that it is seated into your lower back curve </a:t>
            </a:r>
          </a:p>
          <a:p>
            <a:pPr lvl="1"/>
            <a:endParaRPr lang="en-US" sz="2000" dirty="0" smtClean="0"/>
          </a:p>
          <a:p>
            <a:pPr lvl="1"/>
            <a:endParaRPr lang="en-US" sz="2000" dirty="0" smtClean="0"/>
          </a:p>
          <a:p>
            <a:pPr lvl="1"/>
            <a:r>
              <a:rPr lang="en-US" sz="2400" dirty="0" smtClean="0"/>
              <a:t>Adjust the height with your feet flat on the floor until your thighs slope slightly downward.</a:t>
            </a:r>
          </a:p>
          <a:p>
            <a:pPr lvl="1"/>
            <a:endParaRPr lang="en-US" sz="2000" dirty="0" smtClean="0"/>
          </a:p>
          <a:p>
            <a:pPr lvl="1"/>
            <a:endParaRPr lang="en-US" sz="2000" dirty="0" smtClean="0"/>
          </a:p>
          <a:p>
            <a:pPr lvl="1"/>
            <a:r>
              <a:rPr lang="en-US" sz="2400" dirty="0" smtClean="0"/>
              <a:t>Relax your shoulders so that they are down and back.</a:t>
            </a:r>
          </a:p>
          <a:p>
            <a:pPr lvl="1"/>
            <a:endParaRPr lang="en-US" sz="2000" dirty="0" smtClean="0"/>
          </a:p>
          <a:p>
            <a:pPr marL="228600" lvl="1" indent="0">
              <a:buNone/>
            </a:pPr>
            <a:endParaRPr lang="en-US" dirty="0" smtClean="0"/>
          </a:p>
          <a:p>
            <a:pPr lvl="1"/>
            <a:endParaRPr lang="en-US" dirty="0" smtClean="0"/>
          </a:p>
        </p:txBody>
      </p:sp>
    </p:spTree>
    <p:extLst>
      <p:ext uri="{BB962C8B-B14F-4D97-AF65-F5344CB8AC3E}">
        <p14:creationId xmlns:p14="http://schemas.microsoft.com/office/powerpoint/2010/main" val="34091831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d vs good pos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116" y="1016075"/>
            <a:ext cx="6253089" cy="5190064"/>
          </a:xfrm>
          <a:prstGeom prst="rect">
            <a:avLst/>
          </a:prstGeom>
        </p:spPr>
      </p:pic>
    </p:spTree>
    <p:extLst>
      <p:ext uri="{BB962C8B-B14F-4D97-AF65-F5344CB8AC3E}">
        <p14:creationId xmlns:p14="http://schemas.microsoft.com/office/powerpoint/2010/main" val="40932038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21816</TotalTime>
  <Words>2341</Words>
  <Application>Microsoft Macintosh PowerPoint</Application>
  <PresentationFormat>On-screen Show (4:3)</PresentationFormat>
  <Paragraphs>262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Advantage</vt:lpstr>
      <vt:lpstr>Musculoskeletal Disorders in the Dental Field </vt:lpstr>
      <vt:lpstr>What is MSD?</vt:lpstr>
      <vt:lpstr>Prevalence of MSD in the Dental field</vt:lpstr>
      <vt:lpstr>Common signs and symptoms to be aware of</vt:lpstr>
      <vt:lpstr>Ergonomic Risk Factors to avoid</vt:lpstr>
      <vt:lpstr>Back to the Basics</vt:lpstr>
      <vt:lpstr>Back to the Basics: Positioning</vt:lpstr>
      <vt:lpstr>Back to the Basics: Positioning </vt:lpstr>
      <vt:lpstr>PowerPoint Presentation</vt:lpstr>
      <vt:lpstr>Back to the Basics: Positioning </vt:lpstr>
      <vt:lpstr>Ergonomic Chairs</vt:lpstr>
      <vt:lpstr>Loupes</vt:lpstr>
      <vt:lpstr> Back to the Basics: Instrument Grasp</vt:lpstr>
      <vt:lpstr>Ergonomic Instruments</vt:lpstr>
      <vt:lpstr>Back to the Basics: Mirror &amp; finger Rests</vt:lpstr>
      <vt:lpstr>Back to the Basics: Strokes</vt:lpstr>
      <vt:lpstr>CAM Therapies (Complementary &amp; Alternative medicine)</vt:lpstr>
      <vt:lpstr>PowerPoint Presentation</vt:lpstr>
      <vt:lpstr>Benefits of Chair side Stretches</vt:lpstr>
      <vt:lpstr>At Home Yoga </vt:lpstr>
      <vt:lpstr>Our Goal </vt:lpstr>
      <vt:lpstr>References</vt:lpstr>
    </vt:vector>
  </TitlesOfParts>
  <Company>Lamar State College Orange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Disorders in the Dental Hygienist </dc:title>
  <dc:creator>Alex Holland</dc:creator>
  <cp:lastModifiedBy>Alex Holland</cp:lastModifiedBy>
  <cp:revision>63</cp:revision>
  <cp:lastPrinted>2015-04-29T22:17:05Z</cp:lastPrinted>
  <dcterms:created xsi:type="dcterms:W3CDTF">2015-04-19T19:04:24Z</dcterms:created>
  <dcterms:modified xsi:type="dcterms:W3CDTF">2015-11-03T15:47:20Z</dcterms:modified>
</cp:coreProperties>
</file>