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notesMasterIdLst>
    <p:notesMasterId r:id="rId26"/>
  </p:notesMasterIdLst>
  <p:sldIdLst>
    <p:sldId id="256" r:id="rId2"/>
    <p:sldId id="257" r:id="rId3"/>
    <p:sldId id="268" r:id="rId4"/>
    <p:sldId id="276" r:id="rId5"/>
    <p:sldId id="258" r:id="rId6"/>
    <p:sldId id="259" r:id="rId7"/>
    <p:sldId id="260" r:id="rId8"/>
    <p:sldId id="262" r:id="rId9"/>
    <p:sldId id="263" r:id="rId10"/>
    <p:sldId id="264" r:id="rId11"/>
    <p:sldId id="273" r:id="rId12"/>
    <p:sldId id="265" r:id="rId13"/>
    <p:sldId id="267" r:id="rId14"/>
    <p:sldId id="269" r:id="rId15"/>
    <p:sldId id="274" r:id="rId16"/>
    <p:sldId id="271" r:id="rId17"/>
    <p:sldId id="270" r:id="rId18"/>
    <p:sldId id="272" r:id="rId19"/>
    <p:sldId id="275" r:id="rId20"/>
    <p:sldId id="277" r:id="rId21"/>
    <p:sldId id="278" r:id="rId22"/>
    <p:sldId id="279" r:id="rId23"/>
    <p:sldId id="280"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D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04" autoAdjust="0"/>
  </p:normalViewPr>
  <p:slideViewPr>
    <p:cSldViewPr>
      <p:cViewPr varScale="1">
        <p:scale>
          <a:sx n="73" d="100"/>
          <a:sy n="73" d="100"/>
        </p:scale>
        <p:origin x="-212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1E019-5AB3-48D9-BD4F-020A65E20F66}" type="datetimeFigureOut">
              <a:rPr lang="en-US" smtClean="0"/>
              <a:t>11/24/15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C6C63-4FE5-464A-B134-5D4CCE174282}" type="slidenum">
              <a:rPr lang="en-US" smtClean="0"/>
              <a:t>‹#›</a:t>
            </a:fld>
            <a:endParaRPr lang="en-US"/>
          </a:p>
        </p:txBody>
      </p:sp>
    </p:spTree>
    <p:extLst>
      <p:ext uri="{BB962C8B-B14F-4D97-AF65-F5344CB8AC3E}">
        <p14:creationId xmlns:p14="http://schemas.microsoft.com/office/powerpoint/2010/main" val="1597069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a:t>
            </a:fld>
            <a:endParaRPr lang="en-US"/>
          </a:p>
        </p:txBody>
      </p:sp>
    </p:spTree>
    <p:extLst>
      <p:ext uri="{BB962C8B-B14F-4D97-AF65-F5344CB8AC3E}">
        <p14:creationId xmlns:p14="http://schemas.microsoft.com/office/powerpoint/2010/main" val="1571512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Xerostomia</a:t>
            </a:r>
            <a:r>
              <a:rPr lang="en-US" dirty="0" smtClean="0"/>
              <a:t>- especially in patients on diuretics</a:t>
            </a:r>
          </a:p>
          <a:p>
            <a:r>
              <a:rPr lang="en-US" dirty="0" smtClean="0"/>
              <a:t>-</a:t>
            </a:r>
            <a:r>
              <a:rPr lang="en-US" b="1" dirty="0" smtClean="0"/>
              <a:t>Gingival enlargement</a:t>
            </a:r>
            <a:r>
              <a:rPr lang="en-US" b="1" baseline="0" dirty="0" smtClean="0"/>
              <a:t>-</a:t>
            </a:r>
            <a:r>
              <a:rPr lang="en-US" baseline="0" dirty="0" smtClean="0"/>
              <a:t>common side effect of calcium channel blockers</a:t>
            </a:r>
            <a:endParaRPr lang="en-US" dirty="0" smtClean="0"/>
          </a:p>
          <a:p>
            <a:r>
              <a:rPr lang="en-US" dirty="0" smtClean="0"/>
              <a:t>-</a:t>
            </a:r>
            <a:r>
              <a:rPr lang="en-US" b="1" dirty="0" smtClean="0"/>
              <a:t>Lichen </a:t>
            </a:r>
            <a:r>
              <a:rPr lang="en-US" b="1" dirty="0" err="1" smtClean="0"/>
              <a:t>planus</a:t>
            </a:r>
            <a:r>
              <a:rPr lang="en-US" b="1" dirty="0" smtClean="0"/>
              <a:t> </a:t>
            </a:r>
            <a:r>
              <a:rPr lang="en-US" dirty="0" smtClean="0"/>
              <a:t>like lesions</a:t>
            </a:r>
            <a:r>
              <a:rPr lang="en-US" baseline="0" dirty="0" smtClean="0"/>
              <a:t> (</a:t>
            </a:r>
            <a:r>
              <a:rPr lang="en-US" dirty="0" err="1" smtClean="0"/>
              <a:t>lichenoid</a:t>
            </a:r>
            <a:r>
              <a:rPr lang="en-US" dirty="0" smtClean="0"/>
              <a:t> reactions) are white lesions characterized by linear striations occurring on the </a:t>
            </a:r>
            <a:r>
              <a:rPr lang="en-US" dirty="0" err="1" smtClean="0"/>
              <a:t>buccal</a:t>
            </a:r>
            <a:r>
              <a:rPr lang="en-US" dirty="0" smtClean="0"/>
              <a:t> </a:t>
            </a:r>
            <a:r>
              <a:rPr lang="en-US" dirty="0" err="1" smtClean="0"/>
              <a:t>mucosa.They</a:t>
            </a:r>
            <a:r>
              <a:rPr lang="en-US" dirty="0" smtClean="0"/>
              <a:t> are seen bilaterally and usually in the posterior regions. These are sometimes seen in hypertensive patients as a manifestation secondary to the use of the drug or medication. Usually a side effect of ACE</a:t>
            </a:r>
            <a:r>
              <a:rPr lang="en-US" baseline="0" dirty="0" smtClean="0"/>
              <a:t> inhibitors</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15</a:t>
            </a:fld>
            <a:endParaRPr lang="en-US"/>
          </a:p>
        </p:txBody>
      </p:sp>
    </p:spTree>
    <p:extLst>
      <p:ext uri="{BB962C8B-B14F-4D97-AF65-F5344CB8AC3E}">
        <p14:creationId xmlns:p14="http://schemas.microsoft.com/office/powerpoint/2010/main" val="2230634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
            </a:r>
            <a:r>
              <a:rPr lang="en-US" sz="1200" b="1" i="0" u="none" strike="noStrike" kern="1200" baseline="0" dirty="0" smtClean="0">
                <a:solidFill>
                  <a:schemeClr val="tx1"/>
                </a:solidFill>
                <a:latin typeface="+mn-lt"/>
                <a:ea typeface="+mn-ea"/>
                <a:cs typeface="+mn-cs"/>
              </a:rPr>
              <a:t>local anesthetics that containing vasoconstrictors:</a:t>
            </a:r>
          </a:p>
          <a:p>
            <a:r>
              <a:rPr lang="en-US" sz="1200" b="1"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increase blood pressure or the development of an arrhythmia, which is dangerous to patients with</a:t>
            </a:r>
          </a:p>
          <a:p>
            <a:r>
              <a:rPr lang="en-US" sz="1200" b="0" i="0" u="none" strike="noStrike" kern="1200" baseline="0" dirty="0" smtClean="0">
                <a:solidFill>
                  <a:schemeClr val="tx1"/>
                </a:solidFill>
                <a:latin typeface="+mn-lt"/>
                <a:ea typeface="+mn-ea"/>
                <a:cs typeface="+mn-cs"/>
              </a:rPr>
              <a:t>Hypertension</a:t>
            </a:r>
          </a:p>
          <a:p>
            <a:r>
              <a:rPr lang="en-US" sz="1200" b="0" i="0" u="none" strike="noStrike" kern="1200" baseline="0" dirty="0" smtClean="0">
                <a:solidFill>
                  <a:schemeClr val="tx1"/>
                </a:solidFill>
                <a:latin typeface="+mn-lt"/>
                <a:ea typeface="+mn-ea"/>
                <a:cs typeface="+mn-cs"/>
              </a:rPr>
              <a:t>-</a:t>
            </a:r>
            <a:r>
              <a:rPr lang="en-US" sz="1200" b="1" i="0" u="none" strike="noStrike" kern="1200" baseline="0" dirty="0" smtClean="0">
                <a:solidFill>
                  <a:schemeClr val="tx1"/>
                </a:solidFill>
                <a:latin typeface="+mn-lt"/>
                <a:ea typeface="+mn-ea"/>
                <a:cs typeface="+mn-cs"/>
              </a:rPr>
              <a:t>Severe hypertension- </a:t>
            </a:r>
            <a:r>
              <a:rPr lang="en-US" sz="1200" b="0" i="0" u="none" strike="noStrike" kern="1200" baseline="0" dirty="0" smtClean="0">
                <a:solidFill>
                  <a:schemeClr val="tx1"/>
                </a:solidFill>
                <a:latin typeface="+mn-lt"/>
                <a:ea typeface="+mn-ea"/>
                <a:cs typeface="+mn-cs"/>
              </a:rPr>
              <a:t>lead to a medical emergency, treatment is contraindicated for patients with 180/110, terminate treatment, consult physician about medical release</a:t>
            </a:r>
          </a:p>
          <a:p>
            <a:r>
              <a:rPr lang="en-US" sz="1200" b="0" i="0" u="none" strike="noStrike" kern="1200" baseline="0" dirty="0" smtClean="0">
                <a:solidFill>
                  <a:schemeClr val="tx1"/>
                </a:solidFill>
                <a:latin typeface="+mn-lt"/>
                <a:ea typeface="+mn-ea"/>
                <a:cs typeface="+mn-cs"/>
              </a:rPr>
              <a:t>-</a:t>
            </a:r>
            <a:r>
              <a:rPr lang="en-US" sz="1200" b="1" i="0" u="none" strike="noStrike" kern="1200" baseline="0" dirty="0" smtClean="0">
                <a:solidFill>
                  <a:schemeClr val="tx1"/>
                </a:solidFill>
                <a:latin typeface="+mn-lt"/>
                <a:ea typeface="+mn-ea"/>
                <a:cs typeface="+mn-cs"/>
              </a:rPr>
              <a:t>Air polisher</a:t>
            </a:r>
            <a:r>
              <a:rPr lang="en-US" sz="1200" b="0" i="0" u="none" strike="noStrike" kern="1200" baseline="0" dirty="0" smtClean="0">
                <a:solidFill>
                  <a:schemeClr val="tx1"/>
                </a:solidFill>
                <a:latin typeface="+mn-lt"/>
                <a:ea typeface="+mn-ea"/>
                <a:cs typeface="+mn-cs"/>
              </a:rPr>
              <a:t>-contains sodium (in hypertensive patients we want to decrease sodium intake)</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16</a:t>
            </a:fld>
            <a:endParaRPr lang="en-US"/>
          </a:p>
        </p:txBody>
      </p:sp>
    </p:spTree>
    <p:extLst>
      <p:ext uri="{BB962C8B-B14F-4D97-AF65-F5344CB8AC3E}">
        <p14:creationId xmlns:p14="http://schemas.microsoft.com/office/powerpoint/2010/main" val="1875647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the sodium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21</a:t>
            </a:fld>
            <a:endParaRPr lang="en-US"/>
          </a:p>
        </p:txBody>
      </p:sp>
    </p:spTree>
    <p:extLst>
      <p:ext uri="{BB962C8B-B14F-4D97-AF65-F5344CB8AC3E}">
        <p14:creationId xmlns:p14="http://schemas.microsoft.com/office/powerpoint/2010/main" val="3064995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24</a:t>
            </a:fld>
            <a:endParaRPr lang="en-US"/>
          </a:p>
        </p:txBody>
      </p:sp>
    </p:spTree>
    <p:extLst>
      <p:ext uri="{BB962C8B-B14F-4D97-AF65-F5344CB8AC3E}">
        <p14:creationId xmlns:p14="http://schemas.microsoft.com/office/powerpoint/2010/main" val="408040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-Hypertension</a:t>
            </a:r>
            <a:r>
              <a:rPr lang="en-US" baseline="0" dirty="0" smtClean="0"/>
              <a:t> is the leading cause of </a:t>
            </a:r>
            <a:r>
              <a:rPr lang="en-US" baseline="0" smtClean="0"/>
              <a:t>cardiovascular mortality</a:t>
            </a:r>
            <a:endParaRPr lang="en-US"/>
          </a:p>
        </p:txBody>
      </p:sp>
      <p:sp>
        <p:nvSpPr>
          <p:cNvPr id="4" name="Slide Number Placeholder 3"/>
          <p:cNvSpPr>
            <a:spLocks noGrp="1"/>
          </p:cNvSpPr>
          <p:nvPr>
            <p:ph type="sldNum" sz="quarter" idx="10"/>
          </p:nvPr>
        </p:nvSpPr>
        <p:spPr/>
        <p:txBody>
          <a:bodyPr/>
          <a:lstStyle/>
          <a:p>
            <a:fld id="{2CDC6C63-4FE5-464A-B134-5D4CCE174282}" type="slidenum">
              <a:rPr lang="en-US" smtClean="0"/>
              <a:t>2</a:t>
            </a:fld>
            <a:endParaRPr lang="en-US"/>
          </a:p>
        </p:txBody>
      </p:sp>
    </p:spTree>
    <p:extLst>
      <p:ext uri="{BB962C8B-B14F-4D97-AF65-F5344CB8AC3E}">
        <p14:creationId xmlns:p14="http://schemas.microsoft.com/office/powerpoint/2010/main" val="673180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7</a:t>
            </a:fld>
            <a:endParaRPr lang="en-US"/>
          </a:p>
        </p:txBody>
      </p:sp>
    </p:spTree>
    <p:extLst>
      <p:ext uri="{BB962C8B-B14F-4D97-AF65-F5344CB8AC3E}">
        <p14:creationId xmlns:p14="http://schemas.microsoft.com/office/powerpoint/2010/main" val="387360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 most individuals there are no symptoms of hypertension and most cases are found out when visiting a </a:t>
            </a:r>
            <a:r>
              <a:rPr lang="en-US" sz="1200" b="0" i="0" u="sng" kern="1200" dirty="0" smtClean="0">
                <a:solidFill>
                  <a:schemeClr val="tx1"/>
                </a:solidFill>
                <a:effectLst/>
                <a:latin typeface="+mn-lt"/>
                <a:ea typeface="+mn-ea"/>
                <a:cs typeface="+mn-cs"/>
              </a:rPr>
              <a:t>health care</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provider.</a:t>
            </a:r>
            <a:r>
              <a:rPr lang="en-US" sz="1200" b="0" i="0" kern="1200" baseline="0" dirty="0" smtClean="0">
                <a:solidFill>
                  <a:schemeClr val="tx1"/>
                </a:solidFill>
                <a:effectLst/>
                <a:latin typeface="+mn-lt"/>
                <a:ea typeface="+mn-ea"/>
                <a:cs typeface="+mn-cs"/>
              </a:rPr>
              <a:t> For individuals that don’t have symptoms they can develop </a:t>
            </a:r>
            <a:r>
              <a:rPr lang="en-US" sz="1200" b="0" i="0" kern="1200" dirty="0" smtClean="0">
                <a:solidFill>
                  <a:schemeClr val="tx1"/>
                </a:solidFill>
                <a:effectLst/>
                <a:latin typeface="+mn-lt"/>
                <a:ea typeface="+mn-ea"/>
                <a:cs typeface="+mn-cs"/>
              </a:rPr>
              <a:t>high </a:t>
            </a:r>
            <a:r>
              <a:rPr lang="en-US" sz="1200" b="0" i="0" kern="1200" dirty="0" smtClean="0">
                <a:solidFill>
                  <a:schemeClr val="tx1"/>
                </a:solidFill>
                <a:effectLst/>
                <a:latin typeface="+mn-lt"/>
                <a:ea typeface="+mn-ea"/>
                <a:cs typeface="+mn-cs"/>
              </a:rPr>
              <a:t>blood pressure </a:t>
            </a:r>
            <a:r>
              <a:rPr lang="en-US" sz="1200" b="0" i="0" kern="1200" dirty="0" smtClean="0">
                <a:solidFill>
                  <a:schemeClr val="tx1"/>
                </a:solidFill>
                <a:effectLst/>
                <a:latin typeface="+mn-lt"/>
                <a:ea typeface="+mn-ea"/>
                <a:cs typeface="+mn-cs"/>
              </a:rPr>
              <a:t>that</a:t>
            </a:r>
            <a:r>
              <a:rPr lang="en-US" sz="1200" b="0" i="0" kern="1200" baseline="0" dirty="0" smtClean="0">
                <a:solidFill>
                  <a:schemeClr val="tx1"/>
                </a:solidFill>
                <a:effectLst/>
                <a:latin typeface="+mn-lt"/>
                <a:ea typeface="+mn-ea"/>
                <a:cs typeface="+mn-cs"/>
              </a:rPr>
              <a:t> can lead to </a:t>
            </a:r>
            <a:r>
              <a:rPr lang="en-US" sz="1200" b="0" i="0" kern="1200" dirty="0" smtClean="0">
                <a:solidFill>
                  <a:schemeClr val="tx1"/>
                </a:solidFill>
                <a:effectLst/>
                <a:latin typeface="+mn-lt"/>
                <a:ea typeface="+mn-ea"/>
                <a:cs typeface="+mn-cs"/>
              </a:rPr>
              <a:t>heart </a:t>
            </a:r>
            <a:r>
              <a:rPr lang="en-US" sz="1200" b="0" i="0" kern="1200" dirty="0" smtClean="0">
                <a:solidFill>
                  <a:schemeClr val="tx1"/>
                </a:solidFill>
                <a:effectLst/>
                <a:latin typeface="+mn-lt"/>
                <a:ea typeface="+mn-ea"/>
                <a:cs typeface="+mn-cs"/>
              </a:rPr>
              <a:t>disease and kidney problems without </a:t>
            </a:r>
            <a:r>
              <a:rPr lang="en-US" sz="1200" b="0" i="0" kern="1200" dirty="0" smtClean="0">
                <a:solidFill>
                  <a:schemeClr val="tx1"/>
                </a:solidFill>
                <a:effectLst/>
                <a:latin typeface="+mn-lt"/>
                <a:ea typeface="+mn-ea"/>
                <a:cs typeface="+mn-cs"/>
              </a:rPr>
              <a:t>knowing.  However some people do have</a:t>
            </a:r>
            <a:r>
              <a:rPr lang="en-US" sz="1200" b="0" i="0" kern="1200" baseline="0" dirty="0" smtClean="0">
                <a:solidFill>
                  <a:schemeClr val="tx1"/>
                </a:solidFill>
                <a:effectLst/>
                <a:latin typeface="+mn-lt"/>
                <a:ea typeface="+mn-ea"/>
                <a:cs typeface="+mn-cs"/>
              </a:rPr>
              <a:t> symptoms </a:t>
            </a:r>
            <a:r>
              <a:rPr lang="en-US" sz="1200" b="0" i="0" kern="1200" baseline="0" smtClean="0">
                <a:solidFill>
                  <a:schemeClr val="tx1"/>
                </a:solidFill>
                <a:effectLst/>
                <a:latin typeface="+mn-lt"/>
                <a:ea typeface="+mn-ea"/>
                <a:cs typeface="+mn-cs"/>
              </a:rPr>
              <a:t>which are^^^</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Alex</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8</a:t>
            </a:fld>
            <a:endParaRPr lang="en-US"/>
          </a:p>
        </p:txBody>
      </p:sp>
    </p:spTree>
    <p:extLst>
      <p:ext uri="{BB962C8B-B14F-4D97-AF65-F5344CB8AC3E}">
        <p14:creationId xmlns:p14="http://schemas.microsoft.com/office/powerpoint/2010/main" val="4180499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Hypertensive crisis</a:t>
            </a:r>
          </a:p>
          <a:p>
            <a:r>
              <a:rPr lang="en-US" dirty="0" smtClean="0"/>
              <a:t>-life threatening disorder</a:t>
            </a:r>
          </a:p>
          <a:p>
            <a:r>
              <a:rPr lang="en-US" dirty="0" smtClean="0"/>
              <a:t>-long standing severe elevation of BP</a:t>
            </a:r>
          </a:p>
          <a:p>
            <a:r>
              <a:rPr lang="en-US" dirty="0" smtClean="0"/>
              <a:t>-The brain, eyes, heart, or kidneys may experience</a:t>
            </a:r>
            <a:r>
              <a:rPr lang="en-US" baseline="0" dirty="0" smtClean="0"/>
              <a:t> changes in function</a:t>
            </a:r>
          </a:p>
          <a:p>
            <a:r>
              <a:rPr lang="en-US" baseline="0" dirty="0" smtClean="0"/>
              <a:t>-Severe state:</a:t>
            </a:r>
          </a:p>
          <a:p>
            <a:r>
              <a:rPr lang="en-US" baseline="0" dirty="0" smtClean="0"/>
              <a:t>      -mental confusion leading to a coma or convulsions</a:t>
            </a:r>
          </a:p>
          <a:p>
            <a:r>
              <a:rPr lang="en-US" baseline="0" dirty="0" smtClean="0"/>
              <a:t>      -blurring of vision and possible loss of sight</a:t>
            </a:r>
          </a:p>
          <a:p>
            <a:r>
              <a:rPr lang="en-US" baseline="0" dirty="0" smtClean="0"/>
              <a:t>      -severe dyspnea (cannot breath)</a:t>
            </a:r>
            <a:endParaRPr lang="en-US" dirty="0" smtClean="0"/>
          </a:p>
          <a:p>
            <a:r>
              <a:rPr lang="en-US" dirty="0" smtClean="0"/>
              <a:t>      -chest</a:t>
            </a:r>
            <a:r>
              <a:rPr lang="en-US" baseline="0" dirty="0" smtClean="0"/>
              <a:t> pains similar to angina</a:t>
            </a:r>
          </a:p>
          <a:p>
            <a:r>
              <a:rPr lang="en-US" baseline="0" dirty="0" smtClean="0"/>
              <a:t>-if your patient is experiencing any of these signs refer patient immediately</a:t>
            </a:r>
          </a:p>
          <a:p>
            <a:endParaRPr lang="en-US" baseline="0" dirty="0" smtClean="0"/>
          </a:p>
          <a:p>
            <a:endParaRPr lang="en-US" baseline="0" dirty="0" smtClean="0"/>
          </a:p>
          <a:p>
            <a:r>
              <a:rPr lang="en-US" b="1" baseline="0" dirty="0" smtClean="0"/>
              <a:t>Major </a:t>
            </a:r>
            <a:r>
              <a:rPr lang="en-US" b="1" baseline="0" dirty="0" err="1" smtClean="0"/>
              <a:t>Sequela</a:t>
            </a:r>
            <a:endParaRPr lang="en-US" b="1" baseline="0" dirty="0" smtClean="0"/>
          </a:p>
          <a:p>
            <a:r>
              <a:rPr lang="en-US" b="1" baseline="0" dirty="0" smtClean="0"/>
              <a:t>-</a:t>
            </a:r>
            <a:r>
              <a:rPr lang="en-US" b="0" baseline="0" dirty="0" smtClean="0"/>
              <a:t>an abnormal condition following or occurring as a consequence of another condition or event</a:t>
            </a:r>
          </a:p>
          <a:p>
            <a:r>
              <a:rPr lang="en-US" b="0" baseline="0" dirty="0" smtClean="0"/>
              <a:t>-May include:</a:t>
            </a:r>
          </a:p>
          <a:p>
            <a:r>
              <a:rPr lang="en-US" b="0" baseline="0" dirty="0" smtClean="0"/>
              <a:t>     -Hypertensive heart disease-enlarged heart due to high BP leading to cardiac failure</a:t>
            </a:r>
          </a:p>
          <a:p>
            <a:r>
              <a:rPr lang="en-US" b="0" baseline="0" dirty="0" smtClean="0"/>
              <a:t>     -Cerebral vascular accident (stroke)</a:t>
            </a:r>
          </a:p>
          <a:p>
            <a:endParaRPr lang="en-US" baseline="0" dirty="0" smtClean="0"/>
          </a:p>
          <a:p>
            <a:endParaRPr lang="en-US" dirty="0" smtClean="0"/>
          </a:p>
          <a:p>
            <a:r>
              <a:rPr lang="en-US" b="1" dirty="0" smtClean="0"/>
              <a:t>Malignant</a:t>
            </a:r>
            <a:r>
              <a:rPr lang="en-US" b="1" baseline="0" dirty="0" smtClean="0"/>
              <a:t> hypertension</a:t>
            </a:r>
          </a:p>
          <a:p>
            <a:r>
              <a:rPr lang="en-US" b="1" baseline="0" dirty="0" smtClean="0"/>
              <a:t>-</a:t>
            </a:r>
            <a:r>
              <a:rPr lang="en-US" b="0" baseline="0" dirty="0" smtClean="0"/>
              <a:t>occurs in </a:t>
            </a:r>
            <a:r>
              <a:rPr lang="en-US" b="0" baseline="0" dirty="0" err="1" smtClean="0"/>
              <a:t>approx</a:t>
            </a:r>
            <a:r>
              <a:rPr lang="en-US" b="0" baseline="0" dirty="0" smtClean="0"/>
              <a:t> 5% of patients with primary or secondary hypertension</a:t>
            </a:r>
          </a:p>
          <a:p>
            <a:r>
              <a:rPr lang="en-US" b="0" baseline="0" dirty="0" smtClean="0"/>
              <a:t>-BP rises rapidly to levels greater than 200/100</a:t>
            </a:r>
          </a:p>
          <a:p>
            <a:r>
              <a:rPr lang="en-US" b="0" baseline="0" dirty="0" smtClean="0"/>
              <a:t>-Activate EMS immediately</a:t>
            </a:r>
          </a:p>
          <a:p>
            <a:r>
              <a:rPr lang="en-US" b="0" baseline="0" dirty="0" smtClean="0"/>
              <a:t>-Puts patient at risk for cerebrovascular accident (stroke)</a:t>
            </a:r>
          </a:p>
          <a:p>
            <a:r>
              <a:rPr lang="en-US" b="0" baseline="0" dirty="0" smtClean="0"/>
              <a:t>-Facial nerve paralysis</a:t>
            </a:r>
          </a:p>
          <a:p>
            <a:r>
              <a:rPr lang="en-US" b="0" baseline="0" dirty="0" smtClean="0"/>
              <a:t>      - may occur due to edema or hemorrhage in the facial canal</a:t>
            </a:r>
          </a:p>
          <a:p>
            <a:r>
              <a:rPr lang="en-US" b="0" baseline="0" dirty="0" smtClean="0"/>
              <a:t>      -usually occurs in patients with an increased diastolic pressure</a:t>
            </a:r>
          </a:p>
          <a:p>
            <a:r>
              <a:rPr lang="en-US" b="0" baseline="0" dirty="0" smtClean="0"/>
              <a:t>      -signs include:</a:t>
            </a:r>
          </a:p>
          <a:p>
            <a:r>
              <a:rPr lang="en-US" b="0" baseline="0" dirty="0" smtClean="0"/>
              <a:t>	-paralysis of the facial muscles</a:t>
            </a:r>
          </a:p>
          <a:p>
            <a:r>
              <a:rPr lang="en-US" b="0" baseline="0" dirty="0" smtClean="0"/>
              <a:t>	-drooling from corners of the mouth</a:t>
            </a:r>
          </a:p>
          <a:p>
            <a:r>
              <a:rPr lang="en-US" b="0" baseline="0" dirty="0" smtClean="0"/>
              <a:t>	-loss of wrinkles on forehead (expressionless)</a:t>
            </a:r>
          </a:p>
          <a:p>
            <a:r>
              <a:rPr lang="en-US" b="0" baseline="0" dirty="0" smtClean="0"/>
              <a:t>	-inability to close eyes- (continuous tears)</a:t>
            </a:r>
            <a:endParaRPr lang="en-US" b="1" baseline="0" dirty="0" smtClean="0"/>
          </a:p>
          <a:p>
            <a:r>
              <a:rPr lang="en-US" sz="1200" b="0" i="0" kern="1200" dirty="0" smtClean="0">
                <a:solidFill>
                  <a:schemeClr val="tx1"/>
                </a:solidFill>
                <a:effectLst/>
                <a:latin typeface="+mn-lt"/>
                <a:ea typeface="+mn-ea"/>
                <a:cs typeface="+mn-cs"/>
              </a:rPr>
              <a:t>-Malignant hypertension</a:t>
            </a:r>
            <a:r>
              <a:rPr lang="en-US" sz="1200" b="0" i="0" kern="1200" baseline="0" dirty="0" smtClean="0">
                <a:solidFill>
                  <a:schemeClr val="tx1"/>
                </a:solidFill>
                <a:effectLst/>
                <a:latin typeface="+mn-lt"/>
                <a:ea typeface="+mn-ea"/>
                <a:cs typeface="+mn-cs"/>
              </a:rPr>
              <a:t> side effects:</a:t>
            </a:r>
          </a:p>
          <a:p>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Severe headaches</a:t>
            </a:r>
          </a:p>
          <a:p>
            <a:r>
              <a:rPr lang="en-US" sz="1200" b="0" i="0" kern="1200" dirty="0" smtClean="0">
                <a:solidFill>
                  <a:schemeClr val="tx1"/>
                </a:solidFill>
                <a:effectLst/>
                <a:latin typeface="+mn-lt"/>
                <a:ea typeface="+mn-ea"/>
                <a:cs typeface="+mn-cs"/>
              </a:rPr>
              <a:t>   - Nausea/Vomiting</a:t>
            </a:r>
          </a:p>
          <a:p>
            <a:r>
              <a:rPr lang="en-US" sz="1200" b="0" i="0" kern="1200" dirty="0" smtClean="0">
                <a:solidFill>
                  <a:schemeClr val="tx1"/>
                </a:solidFill>
                <a:effectLst/>
                <a:latin typeface="+mn-lt"/>
                <a:ea typeface="+mn-ea"/>
                <a:cs typeface="+mn-cs"/>
              </a:rPr>
              <a:t>   - Confusion</a:t>
            </a:r>
          </a:p>
          <a:p>
            <a:r>
              <a:rPr lang="en-US" sz="1200" b="0" i="0" kern="1200" dirty="0" smtClean="0">
                <a:solidFill>
                  <a:schemeClr val="tx1"/>
                </a:solidFill>
                <a:effectLst/>
                <a:latin typeface="+mn-lt"/>
                <a:ea typeface="+mn-ea"/>
                <a:cs typeface="+mn-cs"/>
              </a:rPr>
              <a:t>   - Changes in vision</a:t>
            </a:r>
          </a:p>
          <a:p>
            <a:r>
              <a:rPr lang="en-US" sz="1200" b="0" i="0" kern="1200" dirty="0" smtClean="0">
                <a:solidFill>
                  <a:schemeClr val="tx1"/>
                </a:solidFill>
                <a:effectLst/>
                <a:latin typeface="+mn-lt"/>
                <a:ea typeface="+mn-ea"/>
                <a:cs typeface="+mn-cs"/>
              </a:rPr>
              <a:t>   - Nosebleeds</a:t>
            </a:r>
          </a:p>
          <a:p>
            <a:r>
              <a:rPr lang="en-US" sz="1200" b="0" i="0" kern="1200" dirty="0" smtClean="0">
                <a:solidFill>
                  <a:schemeClr val="tx1"/>
                </a:solidFill>
                <a:effectLst/>
                <a:latin typeface="+mn-lt"/>
                <a:ea typeface="+mn-ea"/>
                <a:cs typeface="+mn-cs"/>
              </a:rPr>
              <a:t>   - Chest </a:t>
            </a:r>
            <a:r>
              <a:rPr lang="en-US" sz="1200" b="0" i="0" kern="1200" dirty="0" smtClean="0">
                <a:solidFill>
                  <a:schemeClr val="tx1"/>
                </a:solidFill>
                <a:effectLst/>
                <a:latin typeface="+mn-lt"/>
                <a:ea typeface="+mn-ea"/>
                <a:cs typeface="+mn-cs"/>
              </a:rPr>
              <a:t>Pains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Alex</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9</a:t>
            </a:fld>
            <a:endParaRPr lang="en-US"/>
          </a:p>
        </p:txBody>
      </p:sp>
    </p:spTree>
    <p:extLst>
      <p:ext uri="{BB962C8B-B14F-4D97-AF65-F5344CB8AC3E}">
        <p14:creationId xmlns:p14="http://schemas.microsoft.com/office/powerpoint/2010/main" val="1204554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10</a:t>
            </a:fld>
            <a:endParaRPr lang="en-US"/>
          </a:p>
        </p:txBody>
      </p:sp>
    </p:spTree>
    <p:extLst>
      <p:ext uri="{BB962C8B-B14F-4D97-AF65-F5344CB8AC3E}">
        <p14:creationId xmlns:p14="http://schemas.microsoft.com/office/powerpoint/2010/main" val="2719085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11</a:t>
            </a:fld>
            <a:endParaRPr lang="en-US"/>
          </a:p>
        </p:txBody>
      </p:sp>
    </p:spTree>
    <p:extLst>
      <p:ext uri="{BB962C8B-B14F-4D97-AF65-F5344CB8AC3E}">
        <p14:creationId xmlns:p14="http://schemas.microsoft.com/office/powerpoint/2010/main" val="2546582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Avoid sudden change in movement- </a:t>
            </a:r>
            <a:r>
              <a:rPr lang="en-US" dirty="0" smtClean="0"/>
              <a:t>postural</a:t>
            </a:r>
            <a:r>
              <a:rPr lang="en-US" baseline="0" dirty="0" smtClean="0"/>
              <a:t> hypotension</a:t>
            </a:r>
          </a:p>
          <a:p>
            <a:r>
              <a:rPr lang="en-US" b="1" baseline="0" dirty="0" smtClean="0"/>
              <a:t>Recall</a:t>
            </a:r>
            <a:r>
              <a:rPr lang="en-US" baseline="0" dirty="0" smtClean="0"/>
              <a:t>- Varies from patient to patient depending on patient home care</a:t>
            </a:r>
          </a:p>
          <a:p>
            <a:r>
              <a:rPr lang="en-US" b="1" baseline="0" dirty="0" smtClean="0"/>
              <a:t>Saliva </a:t>
            </a:r>
            <a:r>
              <a:rPr lang="en-US" b="1" baseline="0" dirty="0" err="1" smtClean="0"/>
              <a:t>substitue</a:t>
            </a:r>
            <a:r>
              <a:rPr lang="en-US" b="1" baseline="0" dirty="0" smtClean="0"/>
              <a:t> &amp; home fluoride- </a:t>
            </a:r>
            <a:r>
              <a:rPr lang="en-US" baseline="0" dirty="0" smtClean="0"/>
              <a:t>xerostomia (meds)</a:t>
            </a:r>
          </a:p>
          <a:p>
            <a:r>
              <a:rPr lang="en-US" b="1" baseline="0" dirty="0" smtClean="0"/>
              <a:t>Nitrous oxide- </a:t>
            </a:r>
            <a:r>
              <a:rPr lang="en-US" baseline="0" dirty="0" smtClean="0"/>
              <a:t>is indicated for anxiety/stress</a:t>
            </a:r>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12</a:t>
            </a:fld>
            <a:endParaRPr lang="en-US"/>
          </a:p>
        </p:txBody>
      </p:sp>
    </p:spTree>
    <p:extLst>
      <p:ext uri="{BB962C8B-B14F-4D97-AF65-F5344CB8AC3E}">
        <p14:creationId xmlns:p14="http://schemas.microsoft.com/office/powerpoint/2010/main" val="210170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Diuretics:</a:t>
            </a:r>
          </a:p>
          <a:p>
            <a:r>
              <a:rPr lang="en-US" sz="1200" b="1"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help increase the kidneys' excretion of water and sodium</a:t>
            </a:r>
          </a:p>
          <a:p>
            <a:r>
              <a:rPr lang="en-US" sz="1200" b="0" i="0" u="none" strike="noStrike" kern="1200" baseline="0" dirty="0" smtClean="0">
                <a:solidFill>
                  <a:schemeClr val="tx1"/>
                </a:solidFill>
                <a:latin typeface="+mn-lt"/>
                <a:ea typeface="+mn-ea"/>
                <a:cs typeface="+mn-cs"/>
              </a:rPr>
              <a:t>-AKA "water pills“</a:t>
            </a:r>
          </a:p>
          <a:p>
            <a:pPr marL="0" indent="0">
              <a:buFontTx/>
              <a:buNone/>
            </a:pPr>
            <a:r>
              <a:rPr lang="en-US" sz="1200" b="0" i="0" u="none" strike="noStrike" kern="1200" baseline="0" dirty="0" smtClean="0">
                <a:solidFill>
                  <a:schemeClr val="tx1"/>
                </a:solidFill>
                <a:latin typeface="+mn-lt"/>
                <a:ea typeface="+mn-ea"/>
                <a:cs typeface="+mn-cs"/>
              </a:rPr>
              <a:t>-Consequently, the volume of blood the heart has to pump is reduced</a:t>
            </a:r>
          </a:p>
          <a:p>
            <a:pPr marL="0" indent="0">
              <a:buFontTx/>
              <a:buNone/>
            </a:pPr>
            <a:r>
              <a:rPr lang="en-US" sz="1200" b="0" i="0" u="none" strike="noStrike" kern="1200" baseline="0" dirty="0" smtClean="0">
                <a:solidFill>
                  <a:schemeClr val="tx1"/>
                </a:solidFill>
                <a:latin typeface="+mn-lt"/>
                <a:ea typeface="+mn-ea"/>
                <a:cs typeface="+mn-cs"/>
              </a:rPr>
              <a:t>-It is the most commonly prescribed initial medication for HBP</a:t>
            </a:r>
          </a:p>
          <a:p>
            <a:pPr marL="0" indent="0">
              <a:buFontTx/>
              <a:buNone/>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ACE inhibitors: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-block production of hormones</a:t>
            </a:r>
          </a:p>
          <a:p>
            <a:r>
              <a:rPr lang="en-US" sz="1200" b="0" i="0" u="none" strike="noStrike" kern="1200" baseline="0" dirty="0" smtClean="0">
                <a:solidFill>
                  <a:schemeClr val="tx1"/>
                </a:solidFill>
                <a:latin typeface="+mn-lt"/>
                <a:ea typeface="+mn-ea"/>
                <a:cs typeface="+mn-cs"/>
              </a:rPr>
              <a:t>-hormones cause vessels to narrow causing HBP</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Alpha blockers:</a:t>
            </a:r>
          </a:p>
          <a:p>
            <a:r>
              <a:rPr lang="en-US" sz="1200" b="1"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dialate</a:t>
            </a:r>
            <a:r>
              <a:rPr lang="en-US" sz="1200" b="0" i="0" u="none" strike="noStrike" kern="1200" baseline="0" dirty="0" smtClean="0">
                <a:solidFill>
                  <a:schemeClr val="tx1"/>
                </a:solidFill>
                <a:latin typeface="+mn-lt"/>
                <a:ea typeface="+mn-ea"/>
                <a:cs typeface="+mn-cs"/>
              </a:rPr>
              <a:t> arterioles</a:t>
            </a:r>
          </a:p>
          <a:p>
            <a:r>
              <a:rPr lang="en-US" sz="1200" b="0" i="0" u="none" strike="noStrike" kern="1200" baseline="0" dirty="0" smtClean="0">
                <a:solidFill>
                  <a:schemeClr val="tx1"/>
                </a:solidFill>
                <a:latin typeface="+mn-lt"/>
                <a:ea typeface="+mn-ea"/>
                <a:cs typeface="+mn-cs"/>
              </a:rPr>
              <a:t>-muscle cells in the arterial walls have alpha receptors when stimulated these receptors cause the muscle to contract and constrict arteries this will block effects of adrenaline causing an increase in BP</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Beta blockers:</a:t>
            </a:r>
          </a:p>
          <a:p>
            <a:r>
              <a:rPr lang="en-US" sz="1200" b="1"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help reduce the workload of the heart</a:t>
            </a:r>
          </a:p>
          <a:p>
            <a:r>
              <a:rPr lang="en-US" sz="1200" b="0" i="0" u="none" strike="noStrike" kern="1200" baseline="0" dirty="0" smtClean="0">
                <a:solidFill>
                  <a:schemeClr val="tx1"/>
                </a:solidFill>
                <a:latin typeface="+mn-lt"/>
                <a:ea typeface="+mn-ea"/>
                <a:cs typeface="+mn-cs"/>
              </a:rPr>
              <a:t>-beta-receptors are located in the heart and kidneys</a:t>
            </a:r>
          </a:p>
          <a:p>
            <a:r>
              <a:rPr lang="en-US" sz="1200" b="0" i="0" u="none" strike="noStrike" kern="1200" baseline="0" dirty="0" smtClean="0">
                <a:solidFill>
                  <a:schemeClr val="tx1"/>
                </a:solidFill>
                <a:latin typeface="+mn-lt"/>
                <a:ea typeface="+mn-ea"/>
                <a:cs typeface="+mn-cs"/>
              </a:rPr>
              <a:t>-Beta-receptors stimulate the strength and speed of contraction in the heart</a:t>
            </a:r>
          </a:p>
          <a:p>
            <a:r>
              <a:rPr lang="en-US" sz="1200" b="0" i="0" u="none" strike="noStrike" kern="1200" baseline="0" dirty="0" smtClean="0">
                <a:solidFill>
                  <a:schemeClr val="tx1"/>
                </a:solidFill>
                <a:latin typeface="+mn-lt"/>
                <a:ea typeface="+mn-ea"/>
                <a:cs typeface="+mn-cs"/>
              </a:rPr>
              <a:t>-beta-blockers will block receptors and can reduce the amount of blood being pumped by the heart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Calcium channel blockers: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-reduce the narrowing of vessels allowing blood to flow more freely</a:t>
            </a:r>
          </a:p>
          <a:p>
            <a:endParaRPr lang="en-US" dirty="0"/>
          </a:p>
        </p:txBody>
      </p:sp>
      <p:sp>
        <p:nvSpPr>
          <p:cNvPr id="4" name="Slide Number Placeholder 3"/>
          <p:cNvSpPr>
            <a:spLocks noGrp="1"/>
          </p:cNvSpPr>
          <p:nvPr>
            <p:ph type="sldNum" sz="quarter" idx="10"/>
          </p:nvPr>
        </p:nvSpPr>
        <p:spPr/>
        <p:txBody>
          <a:bodyPr/>
          <a:lstStyle/>
          <a:p>
            <a:fld id="{2CDC6C63-4FE5-464A-B134-5D4CCE174282}" type="slidenum">
              <a:rPr lang="en-US" smtClean="0"/>
              <a:t>14</a:t>
            </a:fld>
            <a:endParaRPr lang="en-US"/>
          </a:p>
        </p:txBody>
      </p:sp>
    </p:spTree>
    <p:extLst>
      <p:ext uri="{BB962C8B-B14F-4D97-AF65-F5344CB8AC3E}">
        <p14:creationId xmlns:p14="http://schemas.microsoft.com/office/powerpoint/2010/main" val="312122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0CD1F62-6BB2-40D7-A200-F368350EAEC4}"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6584F-90DB-41DB-B46E-A56D57502DD4}"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0CD1F62-6BB2-40D7-A200-F368350EAEC4}" type="datetimeFigureOut">
              <a:rPr lang="en-US" smtClean="0"/>
              <a:t>11/24/15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1BF6584F-90DB-41DB-B46E-A56D57502D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D1F62-6BB2-40D7-A200-F368350EAEC4}" type="datetimeFigureOut">
              <a:rPr lang="en-US" smtClean="0"/>
              <a:t>11/24/15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30CD1F62-6BB2-40D7-A200-F368350EAEC4}" type="datetimeFigureOut">
              <a:rPr lang="en-US" smtClean="0"/>
              <a:t>11/24/15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1BF6584F-90DB-41DB-B46E-A56D57502DD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0CD1F62-6BB2-40D7-A200-F368350EAEC4}"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0CD1F62-6BB2-40D7-A200-F368350EAEC4}"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6584F-90DB-41DB-B46E-A56D57502DD4}"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0CD1F62-6BB2-40D7-A200-F368350EAEC4}"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0CD1F62-6BB2-40D7-A200-F368350EAEC4}"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6584F-90DB-41DB-B46E-A56D57502DD4}"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CD1F62-6BB2-40D7-A200-F368350EAEC4}"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0CD1F62-6BB2-40D7-A200-F368350EAEC4}" type="datetimeFigureOut">
              <a:rPr lang="en-US" smtClean="0"/>
              <a:t>11/24/15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0CD1F62-6BB2-40D7-A200-F368350EAEC4}" type="datetimeFigureOut">
              <a:rPr lang="en-US" smtClean="0"/>
              <a:t>11/24/15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0CD1F62-6BB2-40D7-A200-F368350EAEC4}" type="datetimeFigureOut">
              <a:rPr lang="en-US" smtClean="0"/>
              <a:t>11/24/15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6584F-90DB-41DB-B46E-A56D57502DD4}"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30CD1F62-6BB2-40D7-A200-F368350EAEC4}" type="datetimeFigureOut">
              <a:rPr lang="en-US" smtClean="0"/>
              <a:t>11/24/15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6584F-90DB-41DB-B46E-A56D57502D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0CD1F62-6BB2-40D7-A200-F368350EAEC4}" type="datetimeFigureOut">
              <a:rPr lang="en-US" smtClean="0"/>
              <a:t>11/24/15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1BF6584F-90DB-41DB-B46E-A56D57502DD4}"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30CD1F62-6BB2-40D7-A200-F368350EAEC4}" type="datetimeFigureOut">
              <a:rPr lang="en-US" smtClean="0"/>
              <a:t>11/24/15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1BF6584F-90DB-41DB-B46E-A56D57502DD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richmondinstitute.com/wp-content/uploads/2013/05/Blood-Pressure-Issues-in-the-Dental-Office-CE-Course-PDF.pdf" TargetMode="External"/><Relationship Id="rId4" Type="http://schemas.openxmlformats.org/officeDocument/2006/relationships/hyperlink" Target="http://www.claredental.com/?p=461" TargetMode="External"/><Relationship Id="rId5" Type="http://schemas.openxmlformats.org/officeDocument/2006/relationships/hyperlink" Target="http://adctoday.com/sites/default/files/literature/9000Whitepaper0002.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239000" cy="2301240"/>
          </a:xfrm>
        </p:spPr>
        <p:txBody>
          <a:bodyPr>
            <a:normAutofit/>
          </a:bodyPr>
          <a:lstStyle/>
          <a:p>
            <a:pPr marL="182880" indent="0" algn="ctr">
              <a:buNone/>
            </a:pPr>
            <a:r>
              <a:rPr lang="en-US" sz="4400" dirty="0" smtClean="0">
                <a:effectLst>
                  <a:outerShdw blurRad="50800" dist="38100" dir="2700000" algn="tl" rotWithShape="0">
                    <a:prstClr val="black">
                      <a:alpha val="40000"/>
                    </a:prstClr>
                  </a:outerShdw>
                </a:effectLst>
              </a:rPr>
              <a:t>Hypertension </a:t>
            </a:r>
            <a:r>
              <a:rPr lang="en-US" sz="4400" dirty="0">
                <a:effectLst>
                  <a:outerShdw blurRad="50800" dist="38100" dir="2700000" algn="tl" rotWithShape="0">
                    <a:prstClr val="black">
                      <a:alpha val="40000"/>
                    </a:prstClr>
                  </a:outerShdw>
                </a:effectLst>
              </a:rPr>
              <a:t>-</a:t>
            </a:r>
            <a:r>
              <a:rPr lang="en-US" sz="4400" dirty="0" smtClean="0">
                <a:effectLst>
                  <a:outerShdw blurRad="50800" dist="38100" dir="2700000" algn="tl" rotWithShape="0">
                    <a:prstClr val="black">
                      <a:alpha val="40000"/>
                    </a:prstClr>
                  </a:outerShdw>
                </a:effectLst>
              </a:rPr>
              <a:t>the Medically Compromised Patient</a:t>
            </a:r>
            <a:endParaRPr lang="en-US" sz="4400" dirty="0">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3124200" y="3810000"/>
            <a:ext cx="3048000" cy="1447800"/>
          </a:xfrm>
        </p:spPr>
        <p:txBody>
          <a:bodyPr>
            <a:noAutofit/>
          </a:bodyPr>
          <a:lstStyle/>
          <a:p>
            <a:pPr algn="ctr"/>
            <a:r>
              <a:rPr lang="en-US" sz="3200" b="1" dirty="0" smtClean="0">
                <a:solidFill>
                  <a:srgbClr val="FF0000"/>
                </a:solidFill>
              </a:rPr>
              <a:t>By: Alex Holland, Anna Nguyen, &amp; Sara Scarborough</a:t>
            </a:r>
            <a:endParaRPr lang="en-US" sz="3200" b="1" dirty="0" smtClean="0"/>
          </a:p>
        </p:txBody>
      </p:sp>
    </p:spTree>
    <p:extLst>
      <p:ext uri="{BB962C8B-B14F-4D97-AF65-F5344CB8AC3E}">
        <p14:creationId xmlns:p14="http://schemas.microsoft.com/office/powerpoint/2010/main" val="4355631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Hypertension in Children</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t>Familial tendency</a:t>
            </a:r>
          </a:p>
          <a:p>
            <a:r>
              <a:rPr lang="en-US" dirty="0" smtClean="0"/>
              <a:t>Complete medical history on child as well as parent </a:t>
            </a:r>
          </a:p>
          <a:p>
            <a:r>
              <a:rPr lang="en-US" dirty="0" smtClean="0"/>
              <a:t>&gt;3 years old need BP determinations made annually</a:t>
            </a:r>
          </a:p>
          <a:p>
            <a:r>
              <a:rPr lang="en-US" dirty="0" smtClean="0"/>
              <a:t>Children 3-12 years with diastolic &gt;90 further investigation is indicated</a:t>
            </a:r>
          </a:p>
          <a:p>
            <a:endParaRPr lang="en-US" dirty="0"/>
          </a:p>
        </p:txBody>
      </p:sp>
    </p:spTree>
    <p:extLst>
      <p:ext uri="{BB962C8B-B14F-4D97-AF65-F5344CB8AC3E}">
        <p14:creationId xmlns:p14="http://schemas.microsoft.com/office/powerpoint/2010/main" val="258750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Role of the RDH</a:t>
            </a:r>
            <a:endParaRPr lang="en-US" dirty="0">
              <a:solidFill>
                <a:srgbClr val="FFFFFF"/>
              </a:solidFill>
            </a:endParaRPr>
          </a:p>
        </p:txBody>
      </p:sp>
      <p:sp>
        <p:nvSpPr>
          <p:cNvPr id="3" name="Content Placeholder 2"/>
          <p:cNvSpPr>
            <a:spLocks noGrp="1"/>
          </p:cNvSpPr>
          <p:nvPr>
            <p:ph idx="1"/>
          </p:nvPr>
        </p:nvSpPr>
        <p:spPr>
          <a:xfrm>
            <a:off x="457200" y="1447800"/>
            <a:ext cx="7467600" cy="4525963"/>
          </a:xfrm>
        </p:spPr>
        <p:txBody>
          <a:bodyPr>
            <a:normAutofit/>
          </a:bodyPr>
          <a:lstStyle/>
          <a:p>
            <a:r>
              <a:rPr lang="en-US" sz="3600" dirty="0" smtClean="0"/>
              <a:t>Recognize the physical, medical, mental, and dental needs of the patient.</a:t>
            </a:r>
          </a:p>
          <a:p>
            <a:r>
              <a:rPr lang="en-US" sz="3600" dirty="0" smtClean="0"/>
              <a:t>Monitor vital signs</a:t>
            </a:r>
          </a:p>
          <a:p>
            <a:r>
              <a:rPr lang="en-US" sz="3600" dirty="0" smtClean="0"/>
              <a:t>Communicate and build rapport</a:t>
            </a:r>
          </a:p>
          <a:p>
            <a:r>
              <a:rPr lang="en-US" sz="3600" dirty="0" smtClean="0"/>
              <a:t>Appropriate treatment plan</a:t>
            </a:r>
            <a:endParaRPr lang="en-US" sz="3600" dirty="0"/>
          </a:p>
        </p:txBody>
      </p:sp>
    </p:spTree>
    <p:extLst>
      <p:ext uri="{BB962C8B-B14F-4D97-AF65-F5344CB8AC3E}">
        <p14:creationId xmlns:p14="http://schemas.microsoft.com/office/powerpoint/2010/main" val="4023326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Treatment Plan</a:t>
            </a:r>
            <a:endParaRPr lang="en-US" dirty="0">
              <a:solidFill>
                <a:srgbClr val="FFFFFF"/>
              </a:solidFill>
            </a:endParaRPr>
          </a:p>
        </p:txBody>
      </p:sp>
      <p:sp>
        <p:nvSpPr>
          <p:cNvPr id="3" name="Content Placeholder 2"/>
          <p:cNvSpPr>
            <a:spLocks noGrp="1"/>
          </p:cNvSpPr>
          <p:nvPr>
            <p:ph idx="1"/>
          </p:nvPr>
        </p:nvSpPr>
        <p:spPr>
          <a:xfrm>
            <a:off x="228600" y="1402080"/>
            <a:ext cx="8534400" cy="5486400"/>
          </a:xfrm>
        </p:spPr>
        <p:txBody>
          <a:bodyPr>
            <a:normAutofit fontScale="70000" lnSpcReduction="20000"/>
          </a:bodyPr>
          <a:lstStyle/>
          <a:p>
            <a:r>
              <a:rPr lang="en-US" sz="4000" dirty="0" smtClean="0"/>
              <a:t>Thorough medical history</a:t>
            </a:r>
          </a:p>
          <a:p>
            <a:r>
              <a:rPr lang="en-US" sz="4000" dirty="0" smtClean="0"/>
              <a:t>Assess vitals at every appointment and during treatment </a:t>
            </a:r>
          </a:p>
          <a:p>
            <a:r>
              <a:rPr lang="en-US" sz="4000" dirty="0" smtClean="0"/>
              <a:t>Determine hypertensive condition</a:t>
            </a:r>
          </a:p>
          <a:p>
            <a:pPr lvl="1"/>
            <a:r>
              <a:rPr lang="en-US" sz="4000" dirty="0" smtClean="0"/>
              <a:t>Refer if needed</a:t>
            </a:r>
          </a:p>
          <a:p>
            <a:pPr marL="420624" lvl="1" indent="-384048">
              <a:buSzPct val="80000"/>
              <a:buFont typeface="Wingdings 2"/>
              <a:buChar char=""/>
            </a:pPr>
            <a:r>
              <a:rPr lang="en-US" sz="4000" dirty="0" smtClean="0"/>
              <a:t>Stress free environment</a:t>
            </a:r>
          </a:p>
          <a:p>
            <a:pPr marL="420624" lvl="1" indent="-384048">
              <a:buSzPct val="80000"/>
              <a:buFont typeface="Wingdings 2"/>
              <a:buChar char=""/>
            </a:pPr>
            <a:r>
              <a:rPr lang="en-US" sz="4000" dirty="0" smtClean="0"/>
              <a:t>Avoid sudden change in position</a:t>
            </a:r>
          </a:p>
          <a:p>
            <a:pPr marL="420624" lvl="1" indent="-384048">
              <a:buSzPct val="80000"/>
              <a:buFont typeface="Wingdings 2"/>
              <a:buChar char=""/>
            </a:pPr>
            <a:r>
              <a:rPr lang="en-US" sz="4000" dirty="0" smtClean="0"/>
              <a:t>Consider semi-supine </a:t>
            </a:r>
            <a:endParaRPr lang="en-US" sz="4000" dirty="0"/>
          </a:p>
          <a:p>
            <a:pPr marL="420624" lvl="1" indent="-384048">
              <a:buSzPct val="80000"/>
              <a:buFont typeface="Wingdings 2"/>
              <a:buChar char=""/>
            </a:pPr>
            <a:r>
              <a:rPr lang="en-US" sz="4000" dirty="0"/>
              <a:t>Short </a:t>
            </a:r>
            <a:r>
              <a:rPr lang="en-US" sz="4000" dirty="0" smtClean="0"/>
              <a:t>appointments</a:t>
            </a:r>
          </a:p>
          <a:p>
            <a:pPr marL="420624" lvl="1" indent="-384048">
              <a:buSzPct val="80000"/>
              <a:buFont typeface="Wingdings 2"/>
              <a:buChar char=""/>
            </a:pPr>
            <a:r>
              <a:rPr lang="en-US" sz="4000" dirty="0" smtClean="0"/>
              <a:t>Recall</a:t>
            </a:r>
          </a:p>
          <a:p>
            <a:pPr marL="420624" lvl="1" indent="-384048">
              <a:buSzPct val="80000"/>
              <a:buFont typeface="Wingdings 2"/>
              <a:buChar char=""/>
            </a:pPr>
            <a:r>
              <a:rPr lang="en-US" sz="4000" dirty="0" smtClean="0"/>
              <a:t>Saliva substitute &amp; home fluoride</a:t>
            </a:r>
          </a:p>
          <a:p>
            <a:pPr marL="420624" lvl="1" indent="-384048">
              <a:buSzPct val="80000"/>
              <a:buFont typeface="Wingdings 2"/>
              <a:buChar char=""/>
            </a:pPr>
            <a:r>
              <a:rPr lang="en-US" sz="4000" dirty="0" smtClean="0"/>
              <a:t>Nitrous Oxide may be recommended</a:t>
            </a:r>
            <a:endParaRPr lang="en-US" sz="4000" dirty="0"/>
          </a:p>
          <a:p>
            <a:pPr marL="448056" lvl="1" indent="0">
              <a:buNone/>
            </a:pPr>
            <a:endParaRPr lang="en-US" dirty="0" smtClean="0"/>
          </a:p>
          <a:p>
            <a:pPr marL="448056" lvl="1" indent="0">
              <a:buNone/>
            </a:pPr>
            <a:endParaRPr lang="en-US" dirty="0" smtClean="0"/>
          </a:p>
          <a:p>
            <a:pPr marL="448056" lvl="1" indent="0">
              <a:buNone/>
            </a:pPr>
            <a:endParaRPr lang="en-US" dirty="0" smtClean="0"/>
          </a:p>
          <a:p>
            <a:endParaRPr lang="en-US" dirty="0"/>
          </a:p>
        </p:txBody>
      </p:sp>
    </p:spTree>
    <p:extLst>
      <p:ext uri="{BB962C8B-B14F-4D97-AF65-F5344CB8AC3E}">
        <p14:creationId xmlns:p14="http://schemas.microsoft.com/office/powerpoint/2010/main" val="392837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Lifestyle Modifications</a:t>
            </a:r>
            <a:endParaRPr lang="en-US" dirty="0">
              <a:solidFill>
                <a:srgbClr val="FFFFFF"/>
              </a:solidFill>
            </a:endParaRPr>
          </a:p>
        </p:txBody>
      </p:sp>
      <p:sp>
        <p:nvSpPr>
          <p:cNvPr id="3" name="Content Placeholder 2"/>
          <p:cNvSpPr>
            <a:spLocks noGrp="1"/>
          </p:cNvSpPr>
          <p:nvPr>
            <p:ph idx="1"/>
          </p:nvPr>
        </p:nvSpPr>
        <p:spPr>
          <a:xfrm>
            <a:off x="457200" y="1600200"/>
            <a:ext cx="8001000" cy="5029200"/>
          </a:xfrm>
        </p:spPr>
        <p:txBody>
          <a:bodyPr>
            <a:normAutofit/>
          </a:bodyPr>
          <a:lstStyle/>
          <a:p>
            <a:r>
              <a:rPr lang="en-US" sz="3200" dirty="0" smtClean="0"/>
              <a:t>Weight control</a:t>
            </a:r>
          </a:p>
          <a:p>
            <a:r>
              <a:rPr lang="en-US" sz="3200" dirty="0" smtClean="0"/>
              <a:t>Limit alcohol intake</a:t>
            </a:r>
          </a:p>
          <a:p>
            <a:r>
              <a:rPr lang="en-US" sz="3200" dirty="0" smtClean="0"/>
              <a:t>Smoking cessation</a:t>
            </a:r>
          </a:p>
          <a:p>
            <a:r>
              <a:rPr lang="en-US" sz="3200" dirty="0" smtClean="0"/>
              <a:t>Exercise daily</a:t>
            </a:r>
          </a:p>
          <a:p>
            <a:r>
              <a:rPr lang="en-US" sz="3200" dirty="0" smtClean="0"/>
              <a:t>Reduce sodium intake</a:t>
            </a:r>
          </a:p>
          <a:p>
            <a:r>
              <a:rPr lang="en-US" sz="3200" dirty="0" smtClean="0"/>
              <a:t>Maintain dietary K, </a:t>
            </a:r>
            <a:r>
              <a:rPr lang="en-US" sz="3200" dirty="0" err="1" smtClean="0"/>
              <a:t>Ca</a:t>
            </a:r>
            <a:r>
              <a:rPr lang="en-US" sz="3200" dirty="0" smtClean="0"/>
              <a:t>, Mg intake</a:t>
            </a:r>
          </a:p>
          <a:p>
            <a:r>
              <a:rPr lang="en-US" sz="3200" dirty="0" smtClean="0"/>
              <a:t>Reduce saturated fat and cholesterol intake</a:t>
            </a:r>
          </a:p>
        </p:txBody>
      </p:sp>
    </p:spTree>
    <p:extLst>
      <p:ext uri="{BB962C8B-B14F-4D97-AF65-F5344CB8AC3E}">
        <p14:creationId xmlns:p14="http://schemas.microsoft.com/office/powerpoint/2010/main" val="405688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Prescribed Medications</a:t>
            </a:r>
            <a:endParaRPr lang="en-US" dirty="0">
              <a:solidFill>
                <a:srgbClr val="FFFFFF"/>
              </a:solidFill>
            </a:endParaRPr>
          </a:p>
        </p:txBody>
      </p:sp>
      <p:sp>
        <p:nvSpPr>
          <p:cNvPr id="3" name="Content Placeholder 2"/>
          <p:cNvSpPr>
            <a:spLocks noGrp="1"/>
          </p:cNvSpPr>
          <p:nvPr>
            <p:ph idx="1"/>
          </p:nvPr>
        </p:nvSpPr>
        <p:spPr/>
        <p:txBody>
          <a:bodyPr>
            <a:normAutofit/>
          </a:bodyPr>
          <a:lstStyle/>
          <a:p>
            <a:r>
              <a:rPr lang="en-US" sz="3200" dirty="0" smtClean="0"/>
              <a:t>Anti-hypertensive medications:</a:t>
            </a:r>
          </a:p>
          <a:p>
            <a:pPr lvl="1"/>
            <a:r>
              <a:rPr lang="en-US" sz="3200" dirty="0" smtClean="0"/>
              <a:t>Diuretics</a:t>
            </a:r>
          </a:p>
          <a:p>
            <a:pPr lvl="1"/>
            <a:r>
              <a:rPr lang="en-US" sz="3200" dirty="0" smtClean="0"/>
              <a:t>ACE inhibitors</a:t>
            </a:r>
          </a:p>
          <a:p>
            <a:pPr lvl="1"/>
            <a:r>
              <a:rPr lang="en-US" sz="3200" dirty="0" smtClean="0"/>
              <a:t>Alpha blockers</a:t>
            </a:r>
          </a:p>
          <a:p>
            <a:pPr lvl="1"/>
            <a:r>
              <a:rPr lang="en-US" sz="3200" dirty="0" smtClean="0"/>
              <a:t>Beta blockers</a:t>
            </a:r>
          </a:p>
          <a:p>
            <a:pPr lvl="1"/>
            <a:r>
              <a:rPr lang="en-US" sz="3200" dirty="0" smtClean="0"/>
              <a:t>Calcium channel blockers</a:t>
            </a:r>
            <a:endParaRPr lang="en-US" sz="3200" dirty="0"/>
          </a:p>
        </p:txBody>
      </p:sp>
    </p:spTree>
    <p:extLst>
      <p:ext uri="{BB962C8B-B14F-4D97-AF65-F5344CB8AC3E}">
        <p14:creationId xmlns:p14="http://schemas.microsoft.com/office/powerpoint/2010/main" val="17750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Oral Manifestations</a:t>
            </a:r>
            <a:endParaRPr lang="en-US" dirty="0">
              <a:solidFill>
                <a:srgbClr val="FFFFFF"/>
              </a:solidFill>
            </a:endParaRPr>
          </a:p>
        </p:txBody>
      </p:sp>
      <p:sp>
        <p:nvSpPr>
          <p:cNvPr id="3" name="Content Placeholder 2"/>
          <p:cNvSpPr>
            <a:spLocks noGrp="1"/>
          </p:cNvSpPr>
          <p:nvPr>
            <p:ph idx="1"/>
          </p:nvPr>
        </p:nvSpPr>
        <p:spPr/>
        <p:txBody>
          <a:bodyPr>
            <a:normAutofit/>
          </a:bodyPr>
          <a:lstStyle/>
          <a:p>
            <a:r>
              <a:rPr lang="en-US" dirty="0" smtClean="0"/>
              <a:t>No oral manifestations</a:t>
            </a:r>
          </a:p>
          <a:p>
            <a:r>
              <a:rPr lang="en-US" dirty="0" smtClean="0"/>
              <a:t>Side effects due to antihypertensive drugs:</a:t>
            </a:r>
          </a:p>
          <a:p>
            <a:pPr lvl="1"/>
            <a:r>
              <a:rPr lang="en-US" dirty="0" smtClean="0"/>
              <a:t>Xerostomia</a:t>
            </a:r>
          </a:p>
          <a:p>
            <a:pPr lvl="1"/>
            <a:r>
              <a:rPr lang="en-US" dirty="0" smtClean="0"/>
              <a:t>Gingival enlargement</a:t>
            </a:r>
          </a:p>
          <a:p>
            <a:pPr lvl="1"/>
            <a:r>
              <a:rPr lang="en-US" dirty="0" smtClean="0"/>
              <a:t>Salivary gland swelling or pain</a:t>
            </a:r>
          </a:p>
          <a:p>
            <a:pPr lvl="1"/>
            <a:r>
              <a:rPr lang="en-US" dirty="0" smtClean="0"/>
              <a:t>Erythema </a:t>
            </a:r>
            <a:r>
              <a:rPr lang="en-US" dirty="0" err="1" smtClean="0"/>
              <a:t>multiforme</a:t>
            </a:r>
            <a:endParaRPr lang="en-US" dirty="0" smtClean="0"/>
          </a:p>
          <a:p>
            <a:pPr lvl="1"/>
            <a:r>
              <a:rPr lang="en-US" dirty="0" smtClean="0"/>
              <a:t>Lichen </a:t>
            </a:r>
            <a:r>
              <a:rPr lang="en-US" dirty="0" err="1" smtClean="0"/>
              <a:t>planus</a:t>
            </a:r>
            <a:endParaRPr lang="en-US" dirty="0" smtClean="0"/>
          </a:p>
          <a:p>
            <a:pPr lvl="1"/>
            <a:r>
              <a:rPr lang="en-US" dirty="0" smtClean="0"/>
              <a:t>Taste alteration</a:t>
            </a:r>
          </a:p>
          <a:p>
            <a:pPr lvl="1"/>
            <a:r>
              <a:rPr lang="en-US" dirty="0" err="1" smtClean="0"/>
              <a:t>Parathesia</a:t>
            </a:r>
            <a:endParaRPr lang="en-US" dirty="0" smtClean="0"/>
          </a:p>
        </p:txBody>
      </p:sp>
    </p:spTree>
    <p:extLst>
      <p:ext uri="{BB962C8B-B14F-4D97-AF65-F5344CB8AC3E}">
        <p14:creationId xmlns:p14="http://schemas.microsoft.com/office/powerpoint/2010/main" val="3887406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Contraindications</a:t>
            </a:r>
            <a:endParaRPr lang="en-US" dirty="0">
              <a:solidFill>
                <a:srgbClr val="FFFFFF"/>
              </a:solidFill>
            </a:endParaRPr>
          </a:p>
        </p:txBody>
      </p:sp>
      <p:sp>
        <p:nvSpPr>
          <p:cNvPr id="3" name="Content Placeholder 2"/>
          <p:cNvSpPr>
            <a:spLocks noGrp="1"/>
          </p:cNvSpPr>
          <p:nvPr>
            <p:ph idx="1"/>
          </p:nvPr>
        </p:nvSpPr>
        <p:spPr/>
        <p:txBody>
          <a:bodyPr/>
          <a:lstStyle/>
          <a:p>
            <a:endParaRPr lang="en-US" dirty="0" smtClean="0"/>
          </a:p>
          <a:p>
            <a:r>
              <a:rPr lang="en-US" dirty="0" smtClean="0"/>
              <a:t>Local anesthetic with vasoconstrictor</a:t>
            </a:r>
          </a:p>
          <a:p>
            <a:r>
              <a:rPr lang="en-US" dirty="0" smtClean="0"/>
              <a:t>Severe hypertension </a:t>
            </a:r>
          </a:p>
          <a:p>
            <a:r>
              <a:rPr lang="en-US" dirty="0" smtClean="0"/>
              <a:t>Air polisher</a:t>
            </a:r>
          </a:p>
          <a:p>
            <a:endParaRPr lang="en-US" dirty="0"/>
          </a:p>
        </p:txBody>
      </p:sp>
    </p:spTree>
    <p:extLst>
      <p:ext uri="{BB962C8B-B14F-4D97-AF65-F5344CB8AC3E}">
        <p14:creationId xmlns:p14="http://schemas.microsoft.com/office/powerpoint/2010/main" val="3973740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In conclusion:</a:t>
            </a:r>
            <a:endParaRPr lang="en-US" dirty="0">
              <a:solidFill>
                <a:srgbClr val="FFFFFF"/>
              </a:solidFill>
            </a:endParaRPr>
          </a:p>
        </p:txBody>
      </p:sp>
      <p:sp>
        <p:nvSpPr>
          <p:cNvPr id="3" name="Content Placeholder 2"/>
          <p:cNvSpPr>
            <a:spLocks noGrp="1"/>
          </p:cNvSpPr>
          <p:nvPr>
            <p:ph idx="1"/>
          </p:nvPr>
        </p:nvSpPr>
        <p:spPr/>
        <p:txBody>
          <a:bodyPr>
            <a:normAutofit fontScale="85000" lnSpcReduction="20000"/>
          </a:bodyPr>
          <a:lstStyle/>
          <a:p>
            <a:r>
              <a:rPr lang="en-US" sz="3200" dirty="0" smtClean="0"/>
              <a:t>Dental hygienists have regular contact with dental patients due to frequent recall appointments. Therefore, hygienists are in a </a:t>
            </a:r>
            <a:r>
              <a:rPr lang="en-US" sz="3200" dirty="0"/>
              <a:t>unique position to assess blood pressure and increase a patient’s </a:t>
            </a:r>
            <a:r>
              <a:rPr lang="en-US" sz="3200" dirty="0" smtClean="0"/>
              <a:t>awareness about </a:t>
            </a:r>
            <a:r>
              <a:rPr lang="en-US" sz="3200" dirty="0"/>
              <a:t>the risk associated with </a:t>
            </a:r>
            <a:r>
              <a:rPr lang="en-US" sz="3200" dirty="0" smtClean="0"/>
              <a:t>hypertension.</a:t>
            </a:r>
          </a:p>
          <a:p>
            <a:r>
              <a:rPr lang="en-US" sz="3200" dirty="0" smtClean="0"/>
              <a:t>Dental </a:t>
            </a:r>
            <a:r>
              <a:rPr lang="en-US" sz="3200" dirty="0"/>
              <a:t>hygienists have a great opportunity to </a:t>
            </a:r>
            <a:r>
              <a:rPr lang="en-US" sz="3200" dirty="0" smtClean="0"/>
              <a:t>educate their </a:t>
            </a:r>
            <a:r>
              <a:rPr lang="en-US" sz="3200" dirty="0"/>
              <a:t>patients on the health risks associated with hypertension, recommend appropriate </a:t>
            </a:r>
            <a:r>
              <a:rPr lang="en-US" sz="3200" dirty="0" smtClean="0"/>
              <a:t>lifestyle modifications</a:t>
            </a:r>
            <a:r>
              <a:rPr lang="en-US" sz="3200" dirty="0"/>
              <a:t>, and promote healthy lifestyles.</a:t>
            </a:r>
          </a:p>
        </p:txBody>
      </p:sp>
    </p:spTree>
    <p:extLst>
      <p:ext uri="{BB962C8B-B14F-4D97-AF65-F5344CB8AC3E}">
        <p14:creationId xmlns:p14="http://schemas.microsoft.com/office/powerpoint/2010/main" val="1901001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Autofit/>
          </a:bodyPr>
          <a:lstStyle/>
          <a:p>
            <a:r>
              <a:rPr lang="en-US" sz="2800" dirty="0" smtClean="0">
                <a:solidFill>
                  <a:srgbClr val="FFFFFF"/>
                </a:solidFill>
              </a:rPr>
              <a:t>1. Your client presents with a BP reading of 150/100 and is unaware that she has a history of high blood pressure. What course of action should you follow?</a:t>
            </a:r>
            <a:br>
              <a:rPr lang="en-US" sz="2800" dirty="0" smtClean="0">
                <a:solidFill>
                  <a:srgbClr val="FFFFFF"/>
                </a:solidFill>
              </a:rPr>
            </a:br>
            <a:endParaRPr lang="en-US" sz="2800" dirty="0">
              <a:solidFill>
                <a:srgbClr val="FFFFFF"/>
              </a:solidFill>
            </a:endParaRPr>
          </a:p>
        </p:txBody>
      </p:sp>
      <p:sp>
        <p:nvSpPr>
          <p:cNvPr id="3" name="Content Placeholder 2"/>
          <p:cNvSpPr>
            <a:spLocks noGrp="1"/>
          </p:cNvSpPr>
          <p:nvPr>
            <p:ph idx="1"/>
          </p:nvPr>
        </p:nvSpPr>
        <p:spPr>
          <a:xfrm>
            <a:off x="457200" y="2332037"/>
            <a:ext cx="8153400" cy="4144963"/>
          </a:xfrm>
        </p:spPr>
        <p:txBody>
          <a:bodyPr>
            <a:normAutofit/>
          </a:bodyPr>
          <a:lstStyle/>
          <a:p>
            <a:pPr marL="550926" indent="-514350">
              <a:buFont typeface="+mj-lt"/>
              <a:buAutoNum type="alphaUcPeriod"/>
            </a:pPr>
            <a:r>
              <a:rPr lang="en-US" sz="3200" dirty="0" err="1" smtClean="0"/>
              <a:t>Premedicate</a:t>
            </a:r>
            <a:r>
              <a:rPr lang="en-US" sz="3200" dirty="0" smtClean="0"/>
              <a:t> with antibiotic</a:t>
            </a:r>
          </a:p>
          <a:p>
            <a:pPr marL="550926" indent="-514350">
              <a:buFont typeface="+mj-lt"/>
              <a:buAutoNum type="alphaUcPeriod"/>
            </a:pPr>
            <a:r>
              <a:rPr lang="en-US" sz="3200" dirty="0" smtClean="0"/>
              <a:t>Medical consult prior to treatment</a:t>
            </a:r>
          </a:p>
          <a:p>
            <a:pPr marL="550926" indent="-514350">
              <a:buFont typeface="+mj-lt"/>
              <a:buAutoNum type="alphaUcPeriod"/>
            </a:pPr>
            <a:r>
              <a:rPr lang="en-US" sz="3200" dirty="0" smtClean="0"/>
              <a:t>Refer to physician and reschedule treatment</a:t>
            </a:r>
          </a:p>
          <a:p>
            <a:pPr marL="550926" indent="-514350">
              <a:buFont typeface="+mj-lt"/>
              <a:buAutoNum type="alphaUcPeriod"/>
            </a:pPr>
            <a:r>
              <a:rPr lang="en-US" sz="3200" dirty="0" smtClean="0"/>
              <a:t>Complete the oral care and refer to a physician</a:t>
            </a:r>
          </a:p>
        </p:txBody>
      </p:sp>
    </p:spTree>
    <p:extLst>
      <p:ext uri="{BB962C8B-B14F-4D97-AF65-F5344CB8AC3E}">
        <p14:creationId xmlns:p14="http://schemas.microsoft.com/office/powerpoint/2010/main" val="307476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4BD0FF"/>
                </a:solidFill>
              </a:rPr>
              <a:t>Answer</a:t>
            </a:r>
            <a:endParaRPr lang="en-US" dirty="0">
              <a:solidFill>
                <a:srgbClr val="4BD0FF"/>
              </a:solidFill>
            </a:endParaRPr>
          </a:p>
        </p:txBody>
      </p:sp>
      <p:sp>
        <p:nvSpPr>
          <p:cNvPr id="3" name="Content Placeholder 2"/>
          <p:cNvSpPr>
            <a:spLocks noGrp="1"/>
          </p:cNvSpPr>
          <p:nvPr>
            <p:ph idx="1"/>
          </p:nvPr>
        </p:nvSpPr>
        <p:spPr/>
        <p:txBody>
          <a:bodyPr/>
          <a:lstStyle/>
          <a:p>
            <a:pPr marL="36576" indent="0">
              <a:buNone/>
            </a:pPr>
            <a:r>
              <a:rPr lang="en-US" smtClean="0"/>
              <a:t>C. Refer </a:t>
            </a:r>
            <a:r>
              <a:rPr lang="en-US" dirty="0"/>
              <a:t>to physician and reschedule treatment</a:t>
            </a:r>
          </a:p>
        </p:txBody>
      </p:sp>
      <p:graphicFrame>
        <p:nvGraphicFramePr>
          <p:cNvPr id="4" name="Table 3"/>
          <p:cNvGraphicFramePr>
            <a:graphicFrameLocks noGrp="1"/>
          </p:cNvGraphicFramePr>
          <p:nvPr>
            <p:extLst>
              <p:ext uri="{D42A27DB-BD31-4B8C-83A1-F6EECF244321}">
                <p14:modId xmlns:p14="http://schemas.microsoft.com/office/powerpoint/2010/main" val="2164740442"/>
              </p:ext>
            </p:extLst>
          </p:nvPr>
        </p:nvGraphicFramePr>
        <p:xfrm>
          <a:off x="685800" y="2971800"/>
          <a:ext cx="7543800" cy="2667000"/>
        </p:xfrm>
        <a:graphic>
          <a:graphicData uri="http://schemas.openxmlformats.org/drawingml/2006/table">
            <a:tbl>
              <a:tblPr firstRow="1" bandRow="1">
                <a:tableStyleId>{5C22544A-7EE6-4342-B048-85BDC9FD1C3A}</a:tableStyleId>
              </a:tblPr>
              <a:tblGrid>
                <a:gridCol w="2514600"/>
                <a:gridCol w="2514600"/>
                <a:gridCol w="2514600"/>
              </a:tblGrid>
              <a:tr h="533400">
                <a:tc>
                  <a:txBody>
                    <a:bodyPr/>
                    <a:lstStyle/>
                    <a:p>
                      <a:r>
                        <a:rPr lang="en-US" dirty="0" smtClean="0"/>
                        <a:t>Category</a:t>
                      </a:r>
                      <a:endParaRPr lang="en-US" dirty="0"/>
                    </a:p>
                  </a:txBody>
                  <a:tcPr/>
                </a:tc>
                <a:tc>
                  <a:txBody>
                    <a:bodyPr/>
                    <a:lstStyle/>
                    <a:p>
                      <a:r>
                        <a:rPr lang="en-US" dirty="0" smtClean="0"/>
                        <a:t>Systolic</a:t>
                      </a:r>
                      <a:endParaRPr lang="en-US" dirty="0"/>
                    </a:p>
                  </a:txBody>
                  <a:tcPr/>
                </a:tc>
                <a:tc>
                  <a:txBody>
                    <a:bodyPr/>
                    <a:lstStyle/>
                    <a:p>
                      <a:r>
                        <a:rPr lang="en-US" dirty="0" smtClean="0"/>
                        <a:t>Diastolic</a:t>
                      </a:r>
                      <a:endParaRPr lang="en-US" dirty="0"/>
                    </a:p>
                  </a:txBody>
                  <a:tcPr/>
                </a:tc>
              </a:tr>
              <a:tr h="533400">
                <a:tc>
                  <a:txBody>
                    <a:bodyPr/>
                    <a:lstStyle/>
                    <a:p>
                      <a:r>
                        <a:rPr lang="en-US" sz="2400" dirty="0" smtClean="0"/>
                        <a:t>Normal</a:t>
                      </a:r>
                    </a:p>
                  </a:txBody>
                  <a:tcPr/>
                </a:tc>
                <a:tc>
                  <a:txBody>
                    <a:bodyPr/>
                    <a:lstStyle/>
                    <a:p>
                      <a:r>
                        <a:rPr lang="en-US" sz="2400" dirty="0" smtClean="0"/>
                        <a:t>&lt;120</a:t>
                      </a:r>
                      <a:endParaRPr lang="en-US" sz="2400" dirty="0"/>
                    </a:p>
                  </a:txBody>
                  <a:tcPr/>
                </a:tc>
                <a:tc>
                  <a:txBody>
                    <a:bodyPr/>
                    <a:lstStyle/>
                    <a:p>
                      <a:r>
                        <a:rPr lang="en-US" sz="2400" dirty="0" smtClean="0"/>
                        <a:t>&lt;80</a:t>
                      </a:r>
                      <a:endParaRPr lang="en-US" sz="2400" dirty="0"/>
                    </a:p>
                  </a:txBody>
                  <a:tcPr/>
                </a:tc>
              </a:tr>
              <a:tr h="533400">
                <a:tc>
                  <a:txBody>
                    <a:bodyPr/>
                    <a:lstStyle/>
                    <a:p>
                      <a:r>
                        <a:rPr lang="en-US" sz="2400" dirty="0" smtClean="0"/>
                        <a:t>Prehypertension</a:t>
                      </a:r>
                      <a:endParaRPr lang="en-US" sz="2400" dirty="0"/>
                    </a:p>
                  </a:txBody>
                  <a:tcPr/>
                </a:tc>
                <a:tc>
                  <a:txBody>
                    <a:bodyPr/>
                    <a:lstStyle/>
                    <a:p>
                      <a:r>
                        <a:rPr lang="en-US" sz="2400" dirty="0" smtClean="0"/>
                        <a:t>120-139</a:t>
                      </a:r>
                      <a:endParaRPr lang="en-US" sz="2400" dirty="0"/>
                    </a:p>
                  </a:txBody>
                  <a:tcPr/>
                </a:tc>
                <a:tc>
                  <a:txBody>
                    <a:bodyPr/>
                    <a:lstStyle/>
                    <a:p>
                      <a:r>
                        <a:rPr lang="en-US" sz="2400" dirty="0" smtClean="0"/>
                        <a:t>80-89</a:t>
                      </a:r>
                      <a:endParaRPr lang="en-US" sz="2400" dirty="0"/>
                    </a:p>
                  </a:txBody>
                  <a:tcPr/>
                </a:tc>
              </a:tr>
              <a:tr h="533400">
                <a:tc>
                  <a:txBody>
                    <a:bodyPr/>
                    <a:lstStyle/>
                    <a:p>
                      <a:r>
                        <a:rPr lang="en-US" sz="2400" dirty="0" smtClean="0"/>
                        <a:t>Stage 1</a:t>
                      </a:r>
                      <a:endParaRPr lang="en-US" sz="2400" dirty="0"/>
                    </a:p>
                  </a:txBody>
                  <a:tcPr/>
                </a:tc>
                <a:tc>
                  <a:txBody>
                    <a:bodyPr/>
                    <a:lstStyle/>
                    <a:p>
                      <a:r>
                        <a:rPr lang="en-US" sz="2400" dirty="0" smtClean="0"/>
                        <a:t>140-159</a:t>
                      </a:r>
                      <a:endParaRPr lang="en-US" sz="2400" dirty="0"/>
                    </a:p>
                  </a:txBody>
                  <a:tcPr/>
                </a:tc>
                <a:tc>
                  <a:txBody>
                    <a:bodyPr/>
                    <a:lstStyle/>
                    <a:p>
                      <a:r>
                        <a:rPr lang="en-US" sz="2400" dirty="0" smtClean="0"/>
                        <a:t>90-99</a:t>
                      </a:r>
                      <a:endParaRPr lang="en-US" sz="2400" dirty="0"/>
                    </a:p>
                  </a:txBody>
                  <a:tcPr/>
                </a:tc>
              </a:tr>
              <a:tr h="533400">
                <a:tc>
                  <a:txBody>
                    <a:bodyPr/>
                    <a:lstStyle/>
                    <a:p>
                      <a:r>
                        <a:rPr lang="en-US" sz="2400" dirty="0" smtClean="0">
                          <a:solidFill>
                            <a:srgbClr val="FF0000"/>
                          </a:solidFill>
                        </a:rPr>
                        <a:t>Stage 2</a:t>
                      </a:r>
                      <a:endParaRPr lang="en-US" sz="2400" dirty="0">
                        <a:solidFill>
                          <a:srgbClr val="FF0000"/>
                        </a:solidFill>
                      </a:endParaRPr>
                    </a:p>
                  </a:txBody>
                  <a:tcPr/>
                </a:tc>
                <a:tc>
                  <a:txBody>
                    <a:bodyPr/>
                    <a:lstStyle/>
                    <a:p>
                      <a:r>
                        <a:rPr lang="en-US" sz="2400" dirty="0" smtClean="0">
                          <a:solidFill>
                            <a:srgbClr val="FF0000"/>
                          </a:solidFill>
                        </a:rPr>
                        <a:t>≥160</a:t>
                      </a:r>
                      <a:endParaRPr lang="en-US" sz="2400" dirty="0">
                        <a:solidFill>
                          <a:srgbClr val="FF0000"/>
                        </a:solidFill>
                      </a:endParaRPr>
                    </a:p>
                  </a:txBody>
                  <a:tcPr/>
                </a:tc>
                <a:tc>
                  <a:txBody>
                    <a:bodyPr/>
                    <a:lstStyle/>
                    <a:p>
                      <a:r>
                        <a:rPr lang="en-US" sz="2400" dirty="0" smtClean="0">
                          <a:solidFill>
                            <a:srgbClr val="FF0000"/>
                          </a:solidFill>
                        </a:rPr>
                        <a:t>≥100</a:t>
                      </a:r>
                      <a:endParaRPr lang="en-US" sz="2400" dirty="0">
                        <a:solidFill>
                          <a:srgbClr val="FF0000"/>
                        </a:solidFill>
                      </a:endParaRPr>
                    </a:p>
                  </a:txBody>
                  <a:tcPr/>
                </a:tc>
              </a:tr>
            </a:tbl>
          </a:graphicData>
        </a:graphic>
      </p:graphicFrame>
    </p:spTree>
    <p:extLst>
      <p:ext uri="{BB962C8B-B14F-4D97-AF65-F5344CB8AC3E}">
        <p14:creationId xmlns:p14="http://schemas.microsoft.com/office/powerpoint/2010/main" val="129540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FF"/>
                </a:solidFill>
              </a:rPr>
              <a:t>What is Hypertension?</a:t>
            </a:r>
            <a:endParaRPr lang="en-US" dirty="0">
              <a:solidFill>
                <a:srgbClr val="FFFFFF"/>
              </a:solidFill>
            </a:endParaRPr>
          </a:p>
        </p:txBody>
      </p:sp>
      <p:sp>
        <p:nvSpPr>
          <p:cNvPr id="3" name="Content Placeholder 2"/>
          <p:cNvSpPr>
            <a:spLocks noGrp="1"/>
          </p:cNvSpPr>
          <p:nvPr>
            <p:ph idx="1"/>
          </p:nvPr>
        </p:nvSpPr>
        <p:spPr>
          <a:xfrm>
            <a:off x="457200" y="1493837"/>
            <a:ext cx="7467600" cy="4754563"/>
          </a:xfrm>
        </p:spPr>
        <p:txBody>
          <a:bodyPr>
            <a:noAutofit/>
          </a:bodyPr>
          <a:lstStyle/>
          <a:p>
            <a:r>
              <a:rPr lang="en-US" sz="2800" dirty="0" smtClean="0"/>
              <a:t>An abnormal elevation of arterial blood pressure</a:t>
            </a:r>
          </a:p>
          <a:p>
            <a:r>
              <a:rPr lang="en-US" sz="2800" dirty="0" smtClean="0"/>
              <a:t>Two-thirds </a:t>
            </a:r>
            <a:r>
              <a:rPr lang="en-US" sz="2800" dirty="0"/>
              <a:t>of people over the age of 65 have </a:t>
            </a:r>
            <a:r>
              <a:rPr lang="en-US" sz="2800" dirty="0" smtClean="0"/>
              <a:t>HBP</a:t>
            </a:r>
          </a:p>
          <a:p>
            <a:r>
              <a:rPr lang="en-US" sz="2800" dirty="0" smtClean="0"/>
              <a:t>Also known as the “silent killer” due to 1/3 of population with disease do not show or are unaware of their symptoms</a:t>
            </a:r>
          </a:p>
          <a:p>
            <a:r>
              <a:rPr lang="en-US" sz="2800" dirty="0" smtClean="0"/>
              <a:t>Risk factor for cardiovascular disease, kidney disease, myocardial infarction, cerebrovascular accident, and premature death</a:t>
            </a:r>
            <a:endParaRPr lang="en-US" sz="2800" dirty="0"/>
          </a:p>
        </p:txBody>
      </p:sp>
    </p:spTree>
    <p:extLst>
      <p:ext uri="{BB962C8B-B14F-4D97-AF65-F5344CB8AC3E}">
        <p14:creationId xmlns:p14="http://schemas.microsoft.com/office/powerpoint/2010/main" val="389221289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1000" cy="1905000"/>
          </a:xfrm>
        </p:spPr>
        <p:txBody>
          <a:bodyPr>
            <a:normAutofit/>
          </a:bodyPr>
          <a:lstStyle/>
          <a:p>
            <a:r>
              <a:rPr lang="en-US" sz="3200" dirty="0" smtClean="0">
                <a:solidFill>
                  <a:srgbClr val="FFFFFF"/>
                </a:solidFill>
              </a:rPr>
              <a:t>Your patient is hypertensive which of the following should not be used?</a:t>
            </a:r>
            <a:endParaRPr lang="en-US" sz="3200" dirty="0">
              <a:solidFill>
                <a:srgbClr val="FFFFFF"/>
              </a:solidFill>
            </a:endParaRPr>
          </a:p>
        </p:txBody>
      </p:sp>
      <p:sp>
        <p:nvSpPr>
          <p:cNvPr id="3" name="Content Placeholder 2"/>
          <p:cNvSpPr>
            <a:spLocks noGrp="1"/>
          </p:cNvSpPr>
          <p:nvPr>
            <p:ph idx="1"/>
          </p:nvPr>
        </p:nvSpPr>
        <p:spPr>
          <a:xfrm>
            <a:off x="609600" y="2667000"/>
            <a:ext cx="7467600" cy="3276600"/>
          </a:xfrm>
        </p:spPr>
        <p:txBody>
          <a:bodyPr>
            <a:normAutofit/>
          </a:bodyPr>
          <a:lstStyle/>
          <a:p>
            <a:pPr marL="550926" indent="-514350">
              <a:buAutoNum type="alphaUcPeriod"/>
            </a:pPr>
            <a:r>
              <a:rPr lang="en-US" sz="3600" dirty="0" smtClean="0"/>
              <a:t>Ultrasonic </a:t>
            </a:r>
            <a:r>
              <a:rPr lang="en-US" sz="3600" dirty="0" err="1" smtClean="0"/>
              <a:t>scaler</a:t>
            </a:r>
            <a:endParaRPr lang="en-US" sz="3600" dirty="0" smtClean="0"/>
          </a:p>
          <a:p>
            <a:pPr marL="550926" indent="-514350">
              <a:buAutoNum type="alphaUcPeriod"/>
            </a:pPr>
            <a:r>
              <a:rPr lang="en-US" sz="3600" dirty="0" smtClean="0"/>
              <a:t>Rubber cup polisher</a:t>
            </a:r>
          </a:p>
          <a:p>
            <a:pPr marL="550926" indent="-514350">
              <a:buAutoNum type="alphaUcPeriod"/>
            </a:pPr>
            <a:r>
              <a:rPr lang="en-US" sz="3600" dirty="0" smtClean="0"/>
              <a:t>Air polisher</a:t>
            </a:r>
          </a:p>
          <a:p>
            <a:pPr marL="550926" indent="-514350">
              <a:buAutoNum type="alphaUcPeriod"/>
            </a:pPr>
            <a:r>
              <a:rPr lang="en-US" sz="3600" dirty="0" smtClean="0"/>
              <a:t>Oral irrigator </a:t>
            </a:r>
            <a:endParaRPr lang="en-US" sz="3600" dirty="0"/>
          </a:p>
        </p:txBody>
      </p:sp>
    </p:spTree>
    <p:extLst>
      <p:ext uri="{BB962C8B-B14F-4D97-AF65-F5344CB8AC3E}">
        <p14:creationId xmlns:p14="http://schemas.microsoft.com/office/powerpoint/2010/main" val="2068748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Answer</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t>C. Air Polisher</a:t>
            </a:r>
            <a:endParaRPr lang="en-US" dirty="0"/>
          </a:p>
        </p:txBody>
      </p:sp>
    </p:spTree>
    <p:extLst>
      <p:ext uri="{BB962C8B-B14F-4D97-AF65-F5344CB8AC3E}">
        <p14:creationId xmlns:p14="http://schemas.microsoft.com/office/powerpoint/2010/main" val="2253233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2286000"/>
          </a:xfrm>
        </p:spPr>
        <p:txBody>
          <a:bodyPr>
            <a:noAutofit/>
          </a:bodyPr>
          <a:lstStyle/>
          <a:p>
            <a:r>
              <a:rPr lang="en-US" sz="2800" dirty="0" smtClean="0">
                <a:solidFill>
                  <a:srgbClr val="FFFFFF"/>
                </a:solidFill>
              </a:rPr>
              <a:t>Nitrous oxide helps patients to relieve anxiety in the dental office. Nitrous oxide is contraindicated with hypertensive patients.</a:t>
            </a:r>
            <a:endParaRPr lang="en-US" sz="2800" dirty="0">
              <a:solidFill>
                <a:srgbClr val="FFFFFF"/>
              </a:solidFill>
            </a:endParaRPr>
          </a:p>
        </p:txBody>
      </p:sp>
      <p:sp>
        <p:nvSpPr>
          <p:cNvPr id="3" name="Content Placeholder 2"/>
          <p:cNvSpPr>
            <a:spLocks noGrp="1"/>
          </p:cNvSpPr>
          <p:nvPr>
            <p:ph idx="1"/>
          </p:nvPr>
        </p:nvSpPr>
        <p:spPr>
          <a:xfrm>
            <a:off x="457200" y="3200400"/>
            <a:ext cx="8305800" cy="3276600"/>
          </a:xfrm>
        </p:spPr>
        <p:txBody>
          <a:bodyPr>
            <a:normAutofit/>
          </a:bodyPr>
          <a:lstStyle/>
          <a:p>
            <a:pPr marL="550926" indent="-514350">
              <a:buFont typeface="+mj-lt"/>
              <a:buAutoNum type="alphaUcPeriod"/>
            </a:pPr>
            <a:r>
              <a:rPr lang="en-US" dirty="0" smtClean="0"/>
              <a:t>Both statements are true.</a:t>
            </a:r>
          </a:p>
          <a:p>
            <a:pPr marL="550926" indent="-514350">
              <a:buFont typeface="+mj-lt"/>
              <a:buAutoNum type="alphaUcPeriod"/>
            </a:pPr>
            <a:r>
              <a:rPr lang="en-US" dirty="0" smtClean="0"/>
              <a:t>Both statements are false.</a:t>
            </a:r>
          </a:p>
          <a:p>
            <a:pPr marL="550926" indent="-514350">
              <a:buFont typeface="+mj-lt"/>
              <a:buAutoNum type="alphaUcPeriod"/>
            </a:pPr>
            <a:r>
              <a:rPr lang="en-US" dirty="0" smtClean="0"/>
              <a:t>The first statement is true, and the second statement is false.</a:t>
            </a:r>
          </a:p>
          <a:p>
            <a:pPr marL="550926" indent="-514350">
              <a:buFont typeface="+mj-lt"/>
              <a:buAutoNum type="alphaUcPeriod"/>
            </a:pPr>
            <a:r>
              <a:rPr lang="en-US" dirty="0" smtClean="0"/>
              <a:t>The first statement is false, and the second statement is true.</a:t>
            </a:r>
            <a:endParaRPr lang="en-US" dirty="0"/>
          </a:p>
        </p:txBody>
      </p:sp>
    </p:spTree>
    <p:extLst>
      <p:ext uri="{BB962C8B-B14F-4D97-AF65-F5344CB8AC3E}">
        <p14:creationId xmlns:p14="http://schemas.microsoft.com/office/powerpoint/2010/main" val="2446021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Answer</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t>C. The first statement is true, and the second statement is false.</a:t>
            </a:r>
            <a:endParaRPr lang="en-US" dirty="0"/>
          </a:p>
        </p:txBody>
      </p:sp>
    </p:spTree>
    <p:extLst>
      <p:ext uri="{BB962C8B-B14F-4D97-AF65-F5344CB8AC3E}">
        <p14:creationId xmlns:p14="http://schemas.microsoft.com/office/powerpoint/2010/main" val="3424331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References:</a:t>
            </a:r>
            <a:endParaRPr lang="en-US" dirty="0">
              <a:solidFill>
                <a:srgbClr val="FFFFFF"/>
              </a:solidFill>
            </a:endParaRPr>
          </a:p>
        </p:txBody>
      </p:sp>
      <p:sp>
        <p:nvSpPr>
          <p:cNvPr id="3" name="Content Placeholder 2"/>
          <p:cNvSpPr>
            <a:spLocks noGrp="1"/>
          </p:cNvSpPr>
          <p:nvPr>
            <p:ph idx="1"/>
          </p:nvPr>
        </p:nvSpPr>
        <p:spPr>
          <a:xfrm>
            <a:off x="152400" y="1295400"/>
            <a:ext cx="8839200" cy="5029200"/>
          </a:xfrm>
        </p:spPr>
        <p:txBody>
          <a:bodyPr>
            <a:noAutofit/>
          </a:bodyPr>
          <a:lstStyle/>
          <a:p>
            <a:pPr>
              <a:lnSpc>
                <a:spcPct val="220000"/>
              </a:lnSpc>
            </a:pPr>
            <a:r>
              <a:rPr lang="en-US" sz="1400" dirty="0" err="1" smtClean="0"/>
              <a:t>Chowdhary</a:t>
            </a:r>
            <a:r>
              <a:rPr lang="en-US" sz="1400" dirty="0" smtClean="0"/>
              <a:t>, R., &amp; Kumar, P., &amp; </a:t>
            </a:r>
            <a:r>
              <a:rPr lang="en-US" sz="1400" dirty="0" err="1" smtClean="0"/>
              <a:t>Mastan</a:t>
            </a:r>
            <a:r>
              <a:rPr lang="en-US" sz="1400" dirty="0" smtClean="0"/>
              <a:t>, K., &amp; </a:t>
            </a:r>
            <a:r>
              <a:rPr lang="en-US" sz="1400" dirty="0" err="1" smtClean="0"/>
              <a:t>Shanmugam</a:t>
            </a:r>
            <a:r>
              <a:rPr lang="en-US" sz="1400" dirty="0" smtClean="0"/>
              <a:t>, K. (2012).  Oral manifestations in 	hypertensive patients: A clinical study. </a:t>
            </a:r>
            <a:r>
              <a:rPr lang="en-US" sz="1400" i="1" dirty="0" smtClean="0"/>
              <a:t>Journal of Oral and Maxillofacial Pathology</a:t>
            </a:r>
            <a:r>
              <a:rPr lang="en-US" sz="1400" dirty="0"/>
              <a:t>, 16(2), </a:t>
            </a:r>
            <a:r>
              <a:rPr lang="en-US" sz="1400" dirty="0" smtClean="0"/>
              <a:t>215-221. 	</a:t>
            </a:r>
            <a:r>
              <a:rPr lang="en-US" sz="1400" dirty="0" err="1" smtClean="0"/>
              <a:t>doi</a:t>
            </a:r>
            <a:r>
              <a:rPr lang="en-US" sz="1400" dirty="0"/>
              <a:t>:  </a:t>
            </a:r>
            <a:r>
              <a:rPr lang="en-US" sz="1400" dirty="0" smtClean="0"/>
              <a:t>10.4103/0973-029X.99069 </a:t>
            </a:r>
          </a:p>
          <a:p>
            <a:pPr>
              <a:lnSpc>
                <a:spcPct val="220000"/>
              </a:lnSpc>
            </a:pPr>
            <a:r>
              <a:rPr lang="en-US" sz="1400" dirty="0" err="1" smtClean="0"/>
              <a:t>Fehrenbach</a:t>
            </a:r>
            <a:r>
              <a:rPr lang="en-US" sz="1400" dirty="0" smtClean="0"/>
              <a:t>, </a:t>
            </a:r>
            <a:r>
              <a:rPr lang="en-US" sz="1400" dirty="0"/>
              <a:t>Margaret J. </a:t>
            </a:r>
            <a:r>
              <a:rPr lang="en-US" sz="1400" dirty="0" smtClean="0"/>
              <a:t>(2013). Blood pressure issues in the dental office. Retrieved from 	</a:t>
            </a:r>
            <a:r>
              <a:rPr lang="en-US" sz="1400" dirty="0" smtClean="0">
                <a:hlinkClick r:id="rId3"/>
              </a:rPr>
              <a:t>http://www.richmondinstitute.com/wp-content/uploads/2013/05/Blood-Pressure-Issues-in-the-	Dental-Office-CE-	Course-PDF.pdf</a:t>
            </a:r>
            <a:endParaRPr lang="en-US" sz="1400" dirty="0" smtClean="0"/>
          </a:p>
          <a:p>
            <a:pPr>
              <a:lnSpc>
                <a:spcPct val="220000"/>
              </a:lnSpc>
            </a:pPr>
            <a:r>
              <a:rPr lang="en-US" sz="1400" dirty="0" smtClean="0"/>
              <a:t>High blood pressure-oral health implications. </a:t>
            </a:r>
            <a:r>
              <a:rPr lang="en-US" sz="1400" dirty="0"/>
              <a:t>(2011). </a:t>
            </a:r>
            <a:r>
              <a:rPr lang="en-US" sz="1400" dirty="0" smtClean="0"/>
              <a:t>Retrieved from  </a:t>
            </a:r>
            <a:r>
              <a:rPr lang="en-US" sz="1400" dirty="0" smtClean="0">
                <a:hlinkClick r:id="rId4"/>
              </a:rPr>
              <a:t>http</a:t>
            </a:r>
            <a:r>
              <a:rPr lang="en-US" sz="1400" dirty="0">
                <a:hlinkClick r:id="rId4"/>
              </a:rPr>
              <a:t>://www.claredental.com/?</a:t>
            </a:r>
            <a:r>
              <a:rPr lang="en-US" sz="1400" dirty="0" smtClean="0">
                <a:hlinkClick r:id="rId4"/>
              </a:rPr>
              <a:t>p=461</a:t>
            </a:r>
            <a:endParaRPr lang="en-US" sz="1400" dirty="0" smtClean="0"/>
          </a:p>
          <a:p>
            <a:pPr>
              <a:lnSpc>
                <a:spcPct val="220000"/>
              </a:lnSpc>
            </a:pPr>
            <a:r>
              <a:rPr lang="en-US" sz="1400" dirty="0" smtClean="0"/>
              <a:t>The importance of measuring blood pressure in dental offices. (2008). Retrieved from 	</a:t>
            </a:r>
            <a:r>
              <a:rPr lang="en-US" sz="1400" dirty="0" smtClean="0">
                <a:hlinkClick r:id="rId5"/>
              </a:rPr>
              <a:t>http</a:t>
            </a:r>
            <a:r>
              <a:rPr lang="en-US" sz="1400" dirty="0">
                <a:hlinkClick r:id="rId5"/>
              </a:rPr>
              <a:t>://</a:t>
            </a:r>
            <a:r>
              <a:rPr lang="en-US" sz="1400" dirty="0" smtClean="0">
                <a:hlinkClick r:id="rId5"/>
              </a:rPr>
              <a:t>adctoday.com/sites/default/files/literature/9000Whitepaper0002.pdf</a:t>
            </a:r>
            <a:endParaRPr lang="en-US" sz="1400" dirty="0"/>
          </a:p>
          <a:p>
            <a:pPr>
              <a:lnSpc>
                <a:spcPct val="220000"/>
              </a:lnSpc>
            </a:pPr>
            <a:r>
              <a:rPr lang="en-US" sz="1400" dirty="0" smtClean="0"/>
              <a:t>Wilkins, E. M. (2013).  Clinical  Practice of the Dental Hygienist (11</a:t>
            </a:r>
            <a:r>
              <a:rPr lang="en-US" sz="1400" baseline="30000" dirty="0" smtClean="0"/>
              <a:t>th</a:t>
            </a:r>
            <a:r>
              <a:rPr lang="en-US" sz="1400" dirty="0" smtClean="0"/>
              <a:t> edition). Lippincott Williams &amp; 	Wilkins, 1012-1014.</a:t>
            </a:r>
          </a:p>
          <a:p>
            <a:endParaRPr lang="en-US" sz="2000" dirty="0"/>
          </a:p>
        </p:txBody>
      </p:sp>
    </p:spTree>
    <p:extLst>
      <p:ext uri="{BB962C8B-B14F-4D97-AF65-F5344CB8AC3E}">
        <p14:creationId xmlns:p14="http://schemas.microsoft.com/office/powerpoint/2010/main" val="32120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Diastolic Vs. Systolic</a:t>
            </a:r>
            <a:endParaRPr lang="en-US" dirty="0">
              <a:solidFill>
                <a:srgbClr val="FFFFFF"/>
              </a:solidFill>
            </a:endParaRPr>
          </a:p>
        </p:txBody>
      </p:sp>
      <p:sp>
        <p:nvSpPr>
          <p:cNvPr id="3" name="Content Placeholder 2"/>
          <p:cNvSpPr>
            <a:spLocks noGrp="1"/>
          </p:cNvSpPr>
          <p:nvPr>
            <p:ph sz="half" idx="1"/>
          </p:nvPr>
        </p:nvSpPr>
        <p:spPr>
          <a:xfrm>
            <a:off x="533400" y="1295400"/>
            <a:ext cx="3810000" cy="4953000"/>
          </a:xfrm>
        </p:spPr>
        <p:txBody>
          <a:bodyPr>
            <a:noAutofit/>
          </a:bodyPr>
          <a:lstStyle/>
          <a:p>
            <a:r>
              <a:rPr lang="en-US" sz="2800" u="sng" dirty="0" smtClean="0"/>
              <a:t>Diastolic</a:t>
            </a:r>
            <a:r>
              <a:rPr lang="en-US" sz="2800" dirty="0" smtClean="0"/>
              <a:t>-Pressure exerted by blood within the arteries during the total resting resistance after the contraction of the left ventricle</a:t>
            </a:r>
          </a:p>
          <a:p>
            <a:r>
              <a:rPr lang="en-US" sz="2800" u="sng" dirty="0" smtClean="0"/>
              <a:t>Systolic</a:t>
            </a:r>
            <a:r>
              <a:rPr lang="en-US" sz="2800" dirty="0" smtClean="0"/>
              <a:t>-Pressure </a:t>
            </a:r>
            <a:r>
              <a:rPr lang="en-US" sz="2800" dirty="0"/>
              <a:t>exerted against the arterial walls during the ventricular contraction</a:t>
            </a:r>
          </a:p>
          <a:p>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447800"/>
            <a:ext cx="3810000" cy="4562475"/>
          </a:xfrm>
          <a:prstGeom prst="rect">
            <a:avLst/>
          </a:prstGeom>
        </p:spPr>
      </p:pic>
    </p:spTree>
    <p:extLst>
      <p:ext uri="{BB962C8B-B14F-4D97-AF65-F5344CB8AC3E}">
        <p14:creationId xmlns:p14="http://schemas.microsoft.com/office/powerpoint/2010/main" val="35201692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14105342"/>
              </p:ext>
            </p:extLst>
          </p:nvPr>
        </p:nvGraphicFramePr>
        <p:xfrm>
          <a:off x="457200" y="1828800"/>
          <a:ext cx="8382000" cy="3200400"/>
        </p:xfrm>
        <a:graphic>
          <a:graphicData uri="http://schemas.openxmlformats.org/drawingml/2006/table">
            <a:tbl>
              <a:tblPr firstRow="1" bandRow="1">
                <a:tableStyleId>{5C22544A-7EE6-4342-B048-85BDC9FD1C3A}</a:tableStyleId>
              </a:tblPr>
              <a:tblGrid>
                <a:gridCol w="3400245"/>
                <a:gridCol w="2187755"/>
                <a:gridCol w="2794000"/>
              </a:tblGrid>
              <a:tr h="640080">
                <a:tc>
                  <a:txBody>
                    <a:bodyPr/>
                    <a:lstStyle/>
                    <a:p>
                      <a:r>
                        <a:rPr lang="en-US" sz="3200" dirty="0" smtClean="0"/>
                        <a:t>Category</a:t>
                      </a:r>
                      <a:endParaRPr lang="en-US" sz="3200" dirty="0"/>
                    </a:p>
                  </a:txBody>
                  <a:tcPr/>
                </a:tc>
                <a:tc>
                  <a:txBody>
                    <a:bodyPr/>
                    <a:lstStyle/>
                    <a:p>
                      <a:r>
                        <a:rPr lang="en-US" sz="3200" dirty="0" smtClean="0"/>
                        <a:t>Systolic</a:t>
                      </a:r>
                      <a:endParaRPr lang="en-US" sz="3200" dirty="0"/>
                    </a:p>
                  </a:txBody>
                  <a:tcPr/>
                </a:tc>
                <a:tc>
                  <a:txBody>
                    <a:bodyPr/>
                    <a:lstStyle/>
                    <a:p>
                      <a:r>
                        <a:rPr lang="en-US" sz="3200" dirty="0" smtClean="0"/>
                        <a:t>Diastolic</a:t>
                      </a:r>
                      <a:endParaRPr lang="en-US" sz="3200" dirty="0"/>
                    </a:p>
                  </a:txBody>
                  <a:tcPr/>
                </a:tc>
              </a:tr>
              <a:tr h="640080">
                <a:tc>
                  <a:txBody>
                    <a:bodyPr/>
                    <a:lstStyle/>
                    <a:p>
                      <a:r>
                        <a:rPr lang="en-US" sz="3200" dirty="0" smtClean="0"/>
                        <a:t>Normal</a:t>
                      </a:r>
                    </a:p>
                  </a:txBody>
                  <a:tcPr/>
                </a:tc>
                <a:tc>
                  <a:txBody>
                    <a:bodyPr/>
                    <a:lstStyle/>
                    <a:p>
                      <a:r>
                        <a:rPr lang="en-US" sz="3200" dirty="0" smtClean="0"/>
                        <a:t>&lt;120</a:t>
                      </a:r>
                      <a:endParaRPr lang="en-US" sz="3200" dirty="0"/>
                    </a:p>
                  </a:txBody>
                  <a:tcPr/>
                </a:tc>
                <a:tc>
                  <a:txBody>
                    <a:bodyPr/>
                    <a:lstStyle/>
                    <a:p>
                      <a:r>
                        <a:rPr lang="en-US" sz="3200" dirty="0" smtClean="0"/>
                        <a:t>&lt;80</a:t>
                      </a:r>
                      <a:endParaRPr lang="en-US" sz="3200" dirty="0"/>
                    </a:p>
                  </a:txBody>
                  <a:tcPr/>
                </a:tc>
              </a:tr>
              <a:tr h="640080">
                <a:tc>
                  <a:txBody>
                    <a:bodyPr/>
                    <a:lstStyle/>
                    <a:p>
                      <a:r>
                        <a:rPr lang="en-US" sz="3200" dirty="0" smtClean="0"/>
                        <a:t>Prehypertension</a:t>
                      </a:r>
                      <a:endParaRPr lang="en-US" sz="3200" dirty="0"/>
                    </a:p>
                  </a:txBody>
                  <a:tcPr/>
                </a:tc>
                <a:tc>
                  <a:txBody>
                    <a:bodyPr/>
                    <a:lstStyle/>
                    <a:p>
                      <a:r>
                        <a:rPr lang="en-US" sz="3200" dirty="0" smtClean="0"/>
                        <a:t>120-139</a:t>
                      </a:r>
                      <a:endParaRPr lang="en-US" sz="3200" dirty="0"/>
                    </a:p>
                  </a:txBody>
                  <a:tcPr/>
                </a:tc>
                <a:tc>
                  <a:txBody>
                    <a:bodyPr/>
                    <a:lstStyle/>
                    <a:p>
                      <a:r>
                        <a:rPr lang="en-US" sz="3200" dirty="0" smtClean="0"/>
                        <a:t>80-89</a:t>
                      </a:r>
                      <a:endParaRPr lang="en-US" sz="3200" dirty="0"/>
                    </a:p>
                  </a:txBody>
                  <a:tcPr/>
                </a:tc>
              </a:tr>
              <a:tr h="640080">
                <a:tc>
                  <a:txBody>
                    <a:bodyPr/>
                    <a:lstStyle/>
                    <a:p>
                      <a:r>
                        <a:rPr lang="en-US" sz="3200" dirty="0" smtClean="0"/>
                        <a:t>Stage 1</a:t>
                      </a:r>
                      <a:endParaRPr lang="en-US" sz="3200" dirty="0"/>
                    </a:p>
                  </a:txBody>
                  <a:tcPr/>
                </a:tc>
                <a:tc>
                  <a:txBody>
                    <a:bodyPr/>
                    <a:lstStyle/>
                    <a:p>
                      <a:r>
                        <a:rPr lang="en-US" sz="3200" dirty="0" smtClean="0"/>
                        <a:t>140-159</a:t>
                      </a:r>
                      <a:endParaRPr lang="en-US" sz="3200" dirty="0"/>
                    </a:p>
                  </a:txBody>
                  <a:tcPr/>
                </a:tc>
                <a:tc>
                  <a:txBody>
                    <a:bodyPr/>
                    <a:lstStyle/>
                    <a:p>
                      <a:r>
                        <a:rPr lang="en-US" sz="3200" dirty="0" smtClean="0"/>
                        <a:t>90-99</a:t>
                      </a:r>
                      <a:endParaRPr lang="en-US" sz="3200" dirty="0"/>
                    </a:p>
                  </a:txBody>
                  <a:tcPr/>
                </a:tc>
              </a:tr>
              <a:tr h="640080">
                <a:tc>
                  <a:txBody>
                    <a:bodyPr/>
                    <a:lstStyle/>
                    <a:p>
                      <a:r>
                        <a:rPr lang="en-US" sz="3200" dirty="0" smtClean="0"/>
                        <a:t>Stage 2</a:t>
                      </a:r>
                      <a:endParaRPr lang="en-US" sz="3200" dirty="0"/>
                    </a:p>
                  </a:txBody>
                  <a:tcPr/>
                </a:tc>
                <a:tc>
                  <a:txBody>
                    <a:bodyPr/>
                    <a:lstStyle/>
                    <a:p>
                      <a:r>
                        <a:rPr lang="en-US" sz="3200" dirty="0" smtClean="0"/>
                        <a:t>≥160</a:t>
                      </a:r>
                      <a:endParaRPr lang="en-US" sz="3200" dirty="0"/>
                    </a:p>
                  </a:txBody>
                  <a:tcPr/>
                </a:tc>
                <a:tc>
                  <a:txBody>
                    <a:bodyPr/>
                    <a:lstStyle/>
                    <a:p>
                      <a:r>
                        <a:rPr lang="en-US" sz="3200" dirty="0" smtClean="0"/>
                        <a:t>≥100</a:t>
                      </a:r>
                      <a:endParaRPr lang="en-US" sz="3200" dirty="0"/>
                    </a:p>
                  </a:txBody>
                  <a:tcPr/>
                </a:tc>
              </a:tr>
            </a:tbl>
          </a:graphicData>
        </a:graphic>
      </p:graphicFrame>
    </p:spTree>
    <p:extLst>
      <p:ext uri="{BB962C8B-B14F-4D97-AF65-F5344CB8AC3E}">
        <p14:creationId xmlns:p14="http://schemas.microsoft.com/office/powerpoint/2010/main" val="183024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FFFF"/>
                </a:solidFill>
              </a:rPr>
              <a:t>Etiology</a:t>
            </a:r>
            <a:endParaRPr lang="en-US" dirty="0">
              <a:solidFill>
                <a:srgbClr val="FFFFFF"/>
              </a:solidFill>
            </a:endParaRPr>
          </a:p>
        </p:txBody>
      </p:sp>
      <p:sp>
        <p:nvSpPr>
          <p:cNvPr id="3" name="Content Placeholder 2"/>
          <p:cNvSpPr>
            <a:spLocks noGrp="1"/>
          </p:cNvSpPr>
          <p:nvPr>
            <p:ph idx="1"/>
          </p:nvPr>
        </p:nvSpPr>
        <p:spPr>
          <a:xfrm>
            <a:off x="381000" y="1295400"/>
            <a:ext cx="7467600" cy="5105400"/>
          </a:xfrm>
        </p:spPr>
        <p:txBody>
          <a:bodyPr>
            <a:normAutofit/>
          </a:bodyPr>
          <a:lstStyle/>
          <a:p>
            <a:r>
              <a:rPr lang="en-US" dirty="0" smtClean="0"/>
              <a:t>Primary Hypertension:</a:t>
            </a:r>
          </a:p>
          <a:p>
            <a:pPr lvl="1"/>
            <a:r>
              <a:rPr lang="en-US" dirty="0" smtClean="0"/>
              <a:t>Incidence:</a:t>
            </a:r>
          </a:p>
          <a:p>
            <a:pPr lvl="2"/>
            <a:r>
              <a:rPr lang="en-US" dirty="0" smtClean="0"/>
              <a:t>Approximately 95% of all hypertension is primary </a:t>
            </a:r>
          </a:p>
          <a:p>
            <a:pPr lvl="1"/>
            <a:r>
              <a:rPr lang="en-US" dirty="0" smtClean="0"/>
              <a:t>Predisposing/Risk Factors:</a:t>
            </a:r>
          </a:p>
          <a:p>
            <a:pPr lvl="2"/>
            <a:r>
              <a:rPr lang="en-US" dirty="0" smtClean="0"/>
              <a:t>Tobacco use</a:t>
            </a:r>
          </a:p>
          <a:p>
            <a:pPr lvl="2"/>
            <a:r>
              <a:rPr lang="en-US" dirty="0" smtClean="0"/>
              <a:t>Heredity</a:t>
            </a:r>
          </a:p>
          <a:p>
            <a:pPr lvl="2"/>
            <a:r>
              <a:rPr lang="en-US" dirty="0"/>
              <a:t>O</a:t>
            </a:r>
            <a:r>
              <a:rPr lang="en-US" dirty="0" smtClean="0"/>
              <a:t>verweight</a:t>
            </a:r>
          </a:p>
          <a:p>
            <a:pPr lvl="2"/>
            <a:r>
              <a:rPr lang="en-US" dirty="0"/>
              <a:t>R</a:t>
            </a:r>
            <a:r>
              <a:rPr lang="en-US" dirty="0" smtClean="0"/>
              <a:t>ace</a:t>
            </a:r>
          </a:p>
          <a:p>
            <a:pPr lvl="2"/>
            <a:r>
              <a:rPr lang="en-US" dirty="0"/>
              <a:t>S</a:t>
            </a:r>
            <a:r>
              <a:rPr lang="en-US" dirty="0" smtClean="0"/>
              <a:t>odium intake </a:t>
            </a:r>
          </a:p>
          <a:p>
            <a:pPr lvl="2"/>
            <a:r>
              <a:rPr lang="en-US" dirty="0" smtClean="0"/>
              <a:t>Sex</a:t>
            </a:r>
          </a:p>
          <a:p>
            <a:pPr lvl="2"/>
            <a:r>
              <a:rPr lang="en-US" dirty="0" smtClean="0"/>
              <a:t>Age </a:t>
            </a:r>
          </a:p>
          <a:p>
            <a:pPr lvl="2"/>
            <a:r>
              <a:rPr lang="en-US" dirty="0"/>
              <a:t>E</a:t>
            </a:r>
            <a:r>
              <a:rPr lang="en-US" dirty="0" smtClean="0"/>
              <a:t>nvironment</a:t>
            </a:r>
          </a:p>
          <a:p>
            <a:pPr lvl="2"/>
            <a:endParaRPr lang="en-US" dirty="0"/>
          </a:p>
        </p:txBody>
      </p:sp>
    </p:spTree>
    <p:extLst>
      <p:ext uri="{BB962C8B-B14F-4D97-AF65-F5344CB8AC3E}">
        <p14:creationId xmlns:p14="http://schemas.microsoft.com/office/powerpoint/2010/main" val="302111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001000" cy="1143000"/>
          </a:xfrm>
        </p:spPr>
        <p:txBody>
          <a:bodyPr>
            <a:normAutofit/>
          </a:bodyPr>
          <a:lstStyle/>
          <a:p>
            <a:pPr algn="ctr"/>
            <a:r>
              <a:rPr lang="en-US" dirty="0" smtClean="0">
                <a:solidFill>
                  <a:srgbClr val="4BD0FF"/>
                </a:solidFill>
              </a:rPr>
              <a:t>Etiology</a:t>
            </a:r>
            <a:r>
              <a:rPr lang="en-US" dirty="0" smtClean="0"/>
              <a:t>		</a:t>
            </a:r>
            <a:endParaRPr lang="en-US" dirty="0"/>
          </a:p>
        </p:txBody>
      </p:sp>
      <p:sp>
        <p:nvSpPr>
          <p:cNvPr id="3" name="Content Placeholder 2"/>
          <p:cNvSpPr>
            <a:spLocks noGrp="1"/>
          </p:cNvSpPr>
          <p:nvPr>
            <p:ph idx="1"/>
          </p:nvPr>
        </p:nvSpPr>
        <p:spPr>
          <a:xfrm>
            <a:off x="457200" y="1371600"/>
            <a:ext cx="8077200" cy="5181600"/>
          </a:xfrm>
        </p:spPr>
        <p:txBody>
          <a:bodyPr>
            <a:normAutofit fontScale="85000" lnSpcReduction="10000"/>
          </a:bodyPr>
          <a:lstStyle/>
          <a:p>
            <a:r>
              <a:rPr lang="en-US" sz="3400" dirty="0" smtClean="0"/>
              <a:t>Secondary Hypertension</a:t>
            </a:r>
          </a:p>
          <a:p>
            <a:pPr lvl="1"/>
            <a:r>
              <a:rPr lang="en-US" sz="3400" dirty="0" smtClean="0"/>
              <a:t>Incidence:</a:t>
            </a:r>
          </a:p>
          <a:p>
            <a:pPr lvl="2"/>
            <a:r>
              <a:rPr lang="en-US" sz="3400" dirty="0" smtClean="0"/>
              <a:t>About 5% of all hypertension is secondary to another underlying health condition</a:t>
            </a:r>
          </a:p>
          <a:p>
            <a:pPr lvl="1"/>
            <a:r>
              <a:rPr lang="en-US" sz="3400" dirty="0" smtClean="0"/>
              <a:t>Usually both systolic and diastolic blood pressures are elevated</a:t>
            </a:r>
          </a:p>
          <a:p>
            <a:pPr lvl="1"/>
            <a:r>
              <a:rPr lang="en-US" sz="3400" dirty="0" smtClean="0"/>
              <a:t>Contributing Factors:</a:t>
            </a:r>
          </a:p>
          <a:p>
            <a:pPr lvl="2"/>
            <a:r>
              <a:rPr lang="en-US" sz="3400" dirty="0" smtClean="0"/>
              <a:t>Oral contraceptives</a:t>
            </a:r>
          </a:p>
          <a:p>
            <a:pPr lvl="2"/>
            <a:r>
              <a:rPr lang="en-US" sz="3400" dirty="0" smtClean="0"/>
              <a:t>Renal disease</a:t>
            </a:r>
          </a:p>
          <a:p>
            <a:pPr lvl="2"/>
            <a:r>
              <a:rPr lang="en-US" sz="3400" dirty="0" smtClean="0"/>
              <a:t>Endocrine disorders</a:t>
            </a:r>
          </a:p>
          <a:p>
            <a:pPr lvl="2"/>
            <a:r>
              <a:rPr lang="en-US" sz="3400" dirty="0" smtClean="0"/>
              <a:t>Medications</a:t>
            </a:r>
          </a:p>
          <a:p>
            <a:pPr lvl="2"/>
            <a:endParaRPr lang="en-US" dirty="0" smtClean="0"/>
          </a:p>
          <a:p>
            <a:pPr lvl="1"/>
            <a:endParaRPr lang="en-US" dirty="0"/>
          </a:p>
        </p:txBody>
      </p:sp>
    </p:spTree>
    <p:extLst>
      <p:ext uri="{BB962C8B-B14F-4D97-AF65-F5344CB8AC3E}">
        <p14:creationId xmlns:p14="http://schemas.microsoft.com/office/powerpoint/2010/main" val="690565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FF"/>
                </a:solidFill>
              </a:rPr>
              <a:t>Occurrence/Population</a:t>
            </a:r>
            <a:endParaRPr lang="en-US" dirty="0">
              <a:solidFill>
                <a:srgbClr val="FFFFFF"/>
              </a:solidFill>
            </a:endParaRPr>
          </a:p>
        </p:txBody>
      </p:sp>
      <p:sp>
        <p:nvSpPr>
          <p:cNvPr id="3" name="Content Placeholder 2"/>
          <p:cNvSpPr>
            <a:spLocks noGrp="1"/>
          </p:cNvSpPr>
          <p:nvPr>
            <p:ph idx="1"/>
          </p:nvPr>
        </p:nvSpPr>
        <p:spPr/>
        <p:txBody>
          <a:bodyPr>
            <a:normAutofit/>
          </a:bodyPr>
          <a:lstStyle/>
          <a:p>
            <a:pPr lvl="1"/>
            <a:r>
              <a:rPr lang="en-US" dirty="0" smtClean="0"/>
              <a:t>African Americans more so than other ethnicities</a:t>
            </a:r>
          </a:p>
          <a:p>
            <a:pPr marL="448056" lvl="1" indent="0">
              <a:buNone/>
            </a:pPr>
            <a:endParaRPr lang="en-US" dirty="0" smtClean="0"/>
          </a:p>
          <a:p>
            <a:pPr lvl="1"/>
            <a:r>
              <a:rPr lang="en-US" dirty="0" smtClean="0"/>
              <a:t>More prevalent in men &lt;45</a:t>
            </a:r>
          </a:p>
          <a:p>
            <a:pPr marL="448056" lvl="1" indent="0">
              <a:buNone/>
            </a:pPr>
            <a:endParaRPr lang="en-US" dirty="0" smtClean="0"/>
          </a:p>
          <a:p>
            <a:pPr lvl="1"/>
            <a:r>
              <a:rPr lang="en-US" dirty="0" smtClean="0"/>
              <a:t>Women slightly more than men in older years</a:t>
            </a:r>
          </a:p>
          <a:p>
            <a:pPr marL="448056" lvl="1" indent="0">
              <a:buNone/>
            </a:pPr>
            <a:endParaRPr lang="en-US" dirty="0" smtClean="0"/>
          </a:p>
          <a:p>
            <a:pPr lvl="1"/>
            <a:r>
              <a:rPr lang="en-US" dirty="0" smtClean="0"/>
              <a:t> Illness more severe and mortality rate higher at younger age</a:t>
            </a:r>
          </a:p>
          <a:p>
            <a:pPr lvl="1"/>
            <a:endParaRPr lang="en-US" dirty="0"/>
          </a:p>
        </p:txBody>
      </p:sp>
    </p:spTree>
    <p:extLst>
      <p:ext uri="{BB962C8B-B14F-4D97-AF65-F5344CB8AC3E}">
        <p14:creationId xmlns:p14="http://schemas.microsoft.com/office/powerpoint/2010/main" val="2338259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Symptoms</a:t>
            </a:r>
            <a:endParaRPr lang="en-US" dirty="0">
              <a:solidFill>
                <a:srgbClr val="FFFFFF"/>
              </a:solidFill>
            </a:endParaRPr>
          </a:p>
        </p:txBody>
      </p:sp>
      <p:sp>
        <p:nvSpPr>
          <p:cNvPr id="3" name="Content Placeholder 2"/>
          <p:cNvSpPr>
            <a:spLocks noGrp="1"/>
          </p:cNvSpPr>
          <p:nvPr>
            <p:ph sz="half" idx="1"/>
          </p:nvPr>
        </p:nvSpPr>
        <p:spPr>
          <a:xfrm>
            <a:off x="228600" y="1752600"/>
            <a:ext cx="4572000" cy="5410200"/>
          </a:xfrm>
        </p:spPr>
        <p:txBody>
          <a:bodyPr>
            <a:normAutofit/>
          </a:bodyPr>
          <a:lstStyle/>
          <a:p>
            <a:r>
              <a:rPr lang="en-US" sz="3200" dirty="0" smtClean="0"/>
              <a:t>Occipital Headaches</a:t>
            </a:r>
          </a:p>
          <a:p>
            <a:r>
              <a:rPr lang="en-US" sz="3200" dirty="0" smtClean="0"/>
              <a:t>Dizziness</a:t>
            </a:r>
          </a:p>
          <a:p>
            <a:r>
              <a:rPr lang="en-US" sz="3200" dirty="0" smtClean="0"/>
              <a:t>Visual Disturbances</a:t>
            </a:r>
          </a:p>
          <a:p>
            <a:r>
              <a:rPr lang="en-US" sz="3200" dirty="0" smtClean="0"/>
              <a:t>Weakness</a:t>
            </a:r>
          </a:p>
          <a:p>
            <a:r>
              <a:rPr lang="en-US" sz="3200" dirty="0" smtClean="0"/>
              <a:t>Tinnitus</a:t>
            </a:r>
          </a:p>
          <a:p>
            <a:r>
              <a:rPr lang="en-US" sz="3200" dirty="0" smtClean="0"/>
              <a:t>Tingling extremities</a:t>
            </a:r>
            <a:endParaRPr lang="en-US" sz="3200"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rcRect l="21784" r="21784"/>
          <a:stretch>
            <a:fillRect/>
          </a:stretch>
        </p:blipFill>
        <p:spPr/>
      </p:pic>
    </p:spTree>
    <p:extLst>
      <p:ext uri="{BB962C8B-B14F-4D97-AF65-F5344CB8AC3E}">
        <p14:creationId xmlns:p14="http://schemas.microsoft.com/office/powerpoint/2010/main" val="1681173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rPr>
              <a:t>Hypertensive Conditions	</a:t>
            </a:r>
            <a:endParaRPr lang="en-US" dirty="0">
              <a:solidFill>
                <a:srgbClr val="FFFFFF"/>
              </a:solidFill>
            </a:endParaRPr>
          </a:p>
        </p:txBody>
      </p:sp>
      <p:sp>
        <p:nvSpPr>
          <p:cNvPr id="5" name="Content Placeholder 4"/>
          <p:cNvSpPr>
            <a:spLocks noGrp="1"/>
          </p:cNvSpPr>
          <p:nvPr>
            <p:ph sz="half" idx="2"/>
          </p:nvPr>
        </p:nvSpPr>
        <p:spPr>
          <a:xfrm>
            <a:off x="838200" y="1372815"/>
            <a:ext cx="3566160" cy="3732585"/>
          </a:xfrm>
        </p:spPr>
        <p:txBody>
          <a:bodyPr>
            <a:noAutofit/>
          </a:bodyPr>
          <a:lstStyle/>
          <a:p>
            <a:r>
              <a:rPr lang="en-US" sz="3200" dirty="0" smtClean="0"/>
              <a:t>Hypertensive crisis</a:t>
            </a:r>
          </a:p>
          <a:p>
            <a:r>
              <a:rPr lang="en-US" sz="3200" dirty="0" smtClean="0"/>
              <a:t>Major </a:t>
            </a:r>
            <a:r>
              <a:rPr lang="en-US" sz="3200" dirty="0" err="1" smtClean="0"/>
              <a:t>Sequela</a:t>
            </a:r>
            <a:endParaRPr lang="en-US" sz="3200" dirty="0" smtClean="0"/>
          </a:p>
          <a:p>
            <a:r>
              <a:rPr lang="en-US" sz="3200" dirty="0" smtClean="0"/>
              <a:t>Malignant Hypertension</a:t>
            </a:r>
          </a:p>
          <a:p>
            <a:pPr lvl="1"/>
            <a:r>
              <a:rPr lang="en-US" sz="2800" dirty="0" smtClean="0">
                <a:solidFill>
                  <a:srgbClr val="FF0000"/>
                </a:solidFill>
              </a:rPr>
              <a:t>ACTIVATE EMS IMMEDIATELY!!</a:t>
            </a:r>
            <a:endParaRPr lang="en-US" sz="2800" dirty="0">
              <a:solidFill>
                <a:srgbClr val="FF0000"/>
              </a:solidFill>
            </a:endParaRPr>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rcRect l="2233" r="2233"/>
          <a:stretch>
            <a:fillRect/>
          </a:stretch>
        </p:blipFill>
        <p:spPr/>
      </p:pic>
    </p:spTree>
    <p:extLst>
      <p:ext uri="{BB962C8B-B14F-4D97-AF65-F5344CB8AC3E}">
        <p14:creationId xmlns:p14="http://schemas.microsoft.com/office/powerpoint/2010/main" val="510086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38902</TotalTime>
  <Words>1365</Words>
  <Application>Microsoft Macintosh PowerPoint</Application>
  <PresentationFormat>On-screen Show (4:3)</PresentationFormat>
  <Paragraphs>264</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Precedent</vt:lpstr>
      <vt:lpstr>Hypertension -the Medically Compromised Patient</vt:lpstr>
      <vt:lpstr>What is Hypertension?</vt:lpstr>
      <vt:lpstr>Diastolic Vs. Systolic</vt:lpstr>
      <vt:lpstr>PowerPoint Presentation</vt:lpstr>
      <vt:lpstr>Etiology</vt:lpstr>
      <vt:lpstr>Etiology  </vt:lpstr>
      <vt:lpstr>Occurrence/Population</vt:lpstr>
      <vt:lpstr>Symptoms</vt:lpstr>
      <vt:lpstr>Hypertensive Conditions </vt:lpstr>
      <vt:lpstr>Hypertension in Children</vt:lpstr>
      <vt:lpstr>Role of the RDH</vt:lpstr>
      <vt:lpstr>Treatment Plan</vt:lpstr>
      <vt:lpstr>Lifestyle Modifications</vt:lpstr>
      <vt:lpstr>Prescribed Medications</vt:lpstr>
      <vt:lpstr>Oral Manifestations</vt:lpstr>
      <vt:lpstr>Contraindications</vt:lpstr>
      <vt:lpstr>In conclusion:</vt:lpstr>
      <vt:lpstr>1. Your client presents with a BP reading of 150/100 and is unaware that she has a history of high blood pressure. What course of action should you follow? </vt:lpstr>
      <vt:lpstr>Answer</vt:lpstr>
      <vt:lpstr>Your patient is hypertensive which of the following should not be used?</vt:lpstr>
      <vt:lpstr>Answer</vt:lpstr>
      <vt:lpstr>Nitrous oxide helps patients to relieve anxiety in the dental office. Nitrous oxide is contraindicated with hypertensive patients.</vt:lpstr>
      <vt:lpstr>Answer</vt:lpstr>
      <vt:lpstr>References:</vt:lpstr>
    </vt:vector>
  </TitlesOfParts>
  <Company>LIT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 in the Medically Compromised Patient</dc:title>
  <dc:creator>Dental Hygiene Logon Account</dc:creator>
  <cp:lastModifiedBy>Alex Holland</cp:lastModifiedBy>
  <cp:revision>47</cp:revision>
  <dcterms:created xsi:type="dcterms:W3CDTF">2013-11-18T18:10:49Z</dcterms:created>
  <dcterms:modified xsi:type="dcterms:W3CDTF">2015-11-25T20:03:34Z</dcterms:modified>
</cp:coreProperties>
</file>